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2"/>
  </p:notesMasterIdLst>
  <p:handoutMasterIdLst>
    <p:handoutMasterId r:id="rId33"/>
  </p:handoutMasterIdLst>
  <p:sldIdLst>
    <p:sldId id="401" r:id="rId2"/>
    <p:sldId id="431" r:id="rId3"/>
    <p:sldId id="488" r:id="rId4"/>
    <p:sldId id="402" r:id="rId5"/>
    <p:sldId id="447" r:id="rId6"/>
    <p:sldId id="433" r:id="rId7"/>
    <p:sldId id="484" r:id="rId8"/>
    <p:sldId id="493" r:id="rId9"/>
    <p:sldId id="485" r:id="rId10"/>
    <p:sldId id="486" r:id="rId11"/>
    <p:sldId id="487" r:id="rId12"/>
    <p:sldId id="462" r:id="rId13"/>
    <p:sldId id="397" r:id="rId14"/>
    <p:sldId id="463" r:id="rId15"/>
    <p:sldId id="393" r:id="rId16"/>
    <p:sldId id="492" r:id="rId17"/>
    <p:sldId id="491" r:id="rId18"/>
    <p:sldId id="449" r:id="rId19"/>
    <p:sldId id="451" r:id="rId20"/>
    <p:sldId id="450" r:id="rId21"/>
    <p:sldId id="452" r:id="rId22"/>
    <p:sldId id="494" r:id="rId23"/>
    <p:sldId id="495" r:id="rId24"/>
    <p:sldId id="403" r:id="rId25"/>
    <p:sldId id="404" r:id="rId26"/>
    <p:sldId id="436" r:id="rId27"/>
    <p:sldId id="437" r:id="rId28"/>
    <p:sldId id="438" r:id="rId29"/>
    <p:sldId id="453" r:id="rId30"/>
    <p:sldId id="440" r:id="rId31"/>
  </p:sldIdLst>
  <p:sldSz cx="9144000" cy="6858000" type="screen4x3"/>
  <p:notesSz cx="6662738" cy="9926638"/>
  <p:defaultTextStyle>
    <a:defPPr>
      <a:defRPr lang="de-DE"/>
    </a:defPPr>
    <a:lvl1pPr algn="l"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13AEF"/>
    <a:srgbClr val="871D33"/>
    <a:srgbClr val="C0C0C0"/>
    <a:srgbClr val="D7DFE9"/>
    <a:srgbClr val="C2CDDF"/>
    <a:srgbClr val="C3591B"/>
    <a:srgbClr val="AFBFD3"/>
    <a:srgbClr val="3D7417"/>
    <a:srgbClr val="8F71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3" autoAdjust="0"/>
    <p:restoredTop sz="89982" autoAdjust="0"/>
  </p:normalViewPr>
  <p:slideViewPr>
    <p:cSldViewPr>
      <p:cViewPr>
        <p:scale>
          <a:sx n="70" d="100"/>
          <a:sy n="70" d="100"/>
        </p:scale>
        <p:origin x="-2148" y="-630"/>
      </p:cViewPr>
      <p:guideLst>
        <p:guide orient="horz" pos="4065"/>
        <p:guide orient="horz" pos="1054"/>
        <p:guide orient="horz" pos="1230"/>
        <p:guide orient="horz" pos="311"/>
        <p:guide orient="horz" pos="4292"/>
        <p:guide orient="horz" pos="4160"/>
        <p:guide orient="horz" pos="1710"/>
        <p:guide orient="horz" pos="500"/>
        <p:guide pos="451"/>
        <p:guide pos="5313"/>
        <p:guide pos="4560"/>
      </p:guideLst>
    </p:cSldViewPr>
  </p:slideViewPr>
  <p:outlineViewPr>
    <p:cViewPr>
      <p:scale>
        <a:sx n="40" d="100"/>
        <a:sy n="40" d="100"/>
      </p:scale>
      <p:origin x="0" y="0"/>
    </p:cViewPr>
  </p:outlineViewPr>
  <p:notesTextViewPr>
    <p:cViewPr>
      <p:scale>
        <a:sx n="100" d="100"/>
        <a:sy n="100" d="100"/>
      </p:scale>
      <p:origin x="0" y="0"/>
    </p:cViewPr>
  </p:notesTextViewPr>
  <p:sorterViewPr>
    <p:cViewPr>
      <p:scale>
        <a:sx n="120" d="100"/>
        <a:sy n="120" d="100"/>
      </p:scale>
      <p:origin x="0" y="14868"/>
    </p:cViewPr>
  </p:sorterViewPr>
  <p:notesViewPr>
    <p:cSldViewPr>
      <p:cViewPr varScale="1">
        <p:scale>
          <a:sx n="58" d="100"/>
          <a:sy n="58" d="100"/>
        </p:scale>
        <p:origin x="-2400" y="-84"/>
      </p:cViewPr>
      <p:guideLst>
        <p:guide orient="horz" pos="3127"/>
        <p:guide pos="209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C264B7-811C-442E-ABCF-C44716ECA857}"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de-DE"/>
        </a:p>
      </dgm:t>
    </dgm:pt>
    <dgm:pt modelId="{7A5C3490-EDDB-4569-82E8-E6D41B4C8ED5}">
      <dgm:prSet phldrT="[Text]" custT="1"/>
      <dgm:spPr>
        <a:solidFill>
          <a:schemeClr val="bg1">
            <a:lumMod val="95000"/>
          </a:schemeClr>
        </a:solidFill>
      </dgm:spPr>
      <dgm:t>
        <a:bodyPr/>
        <a:lstStyle/>
        <a:p>
          <a:r>
            <a:rPr lang="de-DE" sz="1100" b="1" dirty="0" smtClean="0">
              <a:solidFill>
                <a:schemeClr val="tx1"/>
              </a:solidFill>
            </a:rPr>
            <a:t>Evaluation und Schulentwicklung</a:t>
          </a:r>
          <a:endParaRPr lang="de-DE" sz="1100" b="1" dirty="0">
            <a:solidFill>
              <a:schemeClr val="tx1"/>
            </a:solidFill>
          </a:endParaRP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D768DE2A-5FD4-4894-B0A7-3CF7D96D9644}" type="parTrans" cxnId="{14E61857-F6C7-4F59-A069-6DD5CCF4F7B7}">
      <dgm:prSet/>
      <dgm:spPr/>
      <dgm:t>
        <a:bodyPr/>
        <a:lstStyle/>
        <a:p>
          <a:endParaRPr lang="de-DE"/>
        </a:p>
      </dgm:t>
    </dgm:pt>
    <dgm:pt modelId="{02E8F726-D28B-42FD-9DE8-1F4C593AA130}" type="sibTrans" cxnId="{14E61857-F6C7-4F59-A069-6DD5CCF4F7B7}">
      <dgm:prSet/>
      <dgm:spPr/>
      <dgm:t>
        <a:bodyPr/>
        <a:lstStyle/>
        <a:p>
          <a:endParaRPr lang="de-DE"/>
        </a:p>
      </dgm:t>
    </dgm:pt>
    <dgm:pt modelId="{7F33B669-E7FC-4598-994D-3495184E8540}">
      <dgm:prSet custT="1"/>
      <dgm:spPr>
        <a:solidFill>
          <a:schemeClr val="bg1">
            <a:lumMod val="95000"/>
          </a:schemeClr>
        </a:solidFill>
      </dgm:spPr>
      <dgm:t>
        <a:bodyPr/>
        <a:lstStyle/>
        <a:p>
          <a:r>
            <a:rPr lang="de-DE" sz="1100" b="1" dirty="0" smtClean="0">
              <a:solidFill>
                <a:schemeClr val="tx1"/>
              </a:solidFill>
            </a:rPr>
            <a:t>Verfahren und Instrumente</a:t>
          </a:r>
          <a:endParaRPr lang="de-DE" sz="1100" b="1" dirty="0">
            <a:solidFill>
              <a:schemeClr val="tx1"/>
            </a:solidFill>
          </a:endParaRP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5CC377CC-1524-4FF1-A76B-ED044714A6A7}" type="parTrans" cxnId="{80C06E88-EEBB-4689-ABA2-27889E73D814}">
      <dgm:prSet/>
      <dgm:spPr/>
      <dgm:t>
        <a:bodyPr/>
        <a:lstStyle/>
        <a:p>
          <a:endParaRPr lang="de-DE"/>
        </a:p>
      </dgm:t>
    </dgm:pt>
    <dgm:pt modelId="{EF99B556-89FA-46BC-B84F-0113C06C523B}" type="sibTrans" cxnId="{80C06E88-EEBB-4689-ABA2-27889E73D814}">
      <dgm:prSet/>
      <dgm:spPr/>
      <dgm:t>
        <a:bodyPr/>
        <a:lstStyle/>
        <a:p>
          <a:endParaRPr lang="de-DE"/>
        </a:p>
      </dgm:t>
    </dgm:pt>
    <dgm:pt modelId="{4602361C-FEDA-4FFD-BDA8-A1B244BD6454}">
      <dgm:prSet custT="1"/>
      <dgm:spPr>
        <a:solidFill>
          <a:schemeClr val="bg1">
            <a:lumMod val="95000"/>
          </a:schemeClr>
        </a:solidFill>
      </dgm:spPr>
      <dgm:t>
        <a:bodyPr/>
        <a:lstStyle/>
        <a:p>
          <a:r>
            <a:rPr lang="de-DE" sz="1100" b="1" dirty="0">
              <a:solidFill>
                <a:schemeClr val="tx1"/>
              </a:solidFill>
            </a:rPr>
            <a:t>Praxistipps</a:t>
          </a: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0A5C5C4F-DACF-4646-95D7-3F0F52342E7E}" type="parTrans" cxnId="{BDB9D798-7A61-4D9C-A512-5C7091D7FA23}">
      <dgm:prSet/>
      <dgm:spPr/>
      <dgm:t>
        <a:bodyPr/>
        <a:lstStyle/>
        <a:p>
          <a:endParaRPr lang="de-DE"/>
        </a:p>
      </dgm:t>
    </dgm:pt>
    <dgm:pt modelId="{7014C61A-DB96-4920-90F5-757F16E73076}" type="sibTrans" cxnId="{BDB9D798-7A61-4D9C-A512-5C7091D7FA23}">
      <dgm:prSet/>
      <dgm:spPr/>
      <dgm:t>
        <a:bodyPr/>
        <a:lstStyle/>
        <a:p>
          <a:endParaRPr lang="de-DE"/>
        </a:p>
      </dgm:t>
    </dgm:pt>
    <dgm:pt modelId="{61AE688D-DCC4-44EC-94E1-86E76A9A2C31}">
      <dgm:prSet custT="1"/>
      <dgm:spPr>
        <a:solidFill>
          <a:schemeClr val="bg1">
            <a:lumMod val="95000"/>
          </a:schemeClr>
        </a:solidFill>
      </dgm:spPr>
      <dgm:t>
        <a:bodyPr/>
        <a:lstStyle/>
        <a:p>
          <a:r>
            <a:rPr lang="de-DE" sz="1100" b="1" dirty="0" smtClean="0">
              <a:solidFill>
                <a:schemeClr val="tx1"/>
              </a:solidFill>
            </a:rPr>
            <a:t>Fortbildung und Beratung</a:t>
          </a:r>
          <a:endParaRPr lang="de-DE" sz="1100" b="1" dirty="0">
            <a:solidFill>
              <a:schemeClr val="tx1"/>
            </a:solidFill>
          </a:endParaRP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3B725469-770B-4B77-8EA8-A0A5865A8CAF}" type="parTrans" cxnId="{839604F5-8036-42D5-AB04-D066DE854E48}">
      <dgm:prSet/>
      <dgm:spPr/>
      <dgm:t>
        <a:bodyPr/>
        <a:lstStyle/>
        <a:p>
          <a:endParaRPr lang="de-DE"/>
        </a:p>
      </dgm:t>
    </dgm:pt>
    <dgm:pt modelId="{6F7C25A6-5ACC-4830-93A7-150E37F12D93}" type="sibTrans" cxnId="{839604F5-8036-42D5-AB04-D066DE854E48}">
      <dgm:prSet/>
      <dgm:spPr/>
      <dgm:t>
        <a:bodyPr/>
        <a:lstStyle/>
        <a:p>
          <a:endParaRPr lang="de-DE"/>
        </a:p>
      </dgm:t>
    </dgm:pt>
    <dgm:pt modelId="{D0985932-92A8-47E8-BDE4-942C6B9162C2}">
      <dgm:prSet custT="1"/>
      <dgm:spPr>
        <a:solidFill>
          <a:schemeClr val="bg1">
            <a:lumMod val="95000"/>
          </a:schemeClr>
        </a:solidFill>
      </dgm:spPr>
      <dgm:t>
        <a:bodyPr/>
        <a:lstStyle/>
        <a:p>
          <a:r>
            <a:rPr lang="de-DE" sz="1100" b="1" dirty="0" smtClean="0">
              <a:solidFill>
                <a:schemeClr val="tx1"/>
              </a:solidFill>
            </a:rPr>
            <a:t>Über uns</a:t>
          </a:r>
          <a:endParaRPr lang="de-DE" sz="1100" b="1" dirty="0">
            <a:solidFill>
              <a:schemeClr val="tx1"/>
            </a:solidFill>
          </a:endParaRP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F778EE7F-47B7-4651-A216-5D9797524EA0}" type="parTrans" cxnId="{97778037-1709-4701-9EB5-690322429CE4}">
      <dgm:prSet/>
      <dgm:spPr/>
      <dgm:t>
        <a:bodyPr/>
        <a:lstStyle/>
        <a:p>
          <a:endParaRPr lang="de-DE"/>
        </a:p>
      </dgm:t>
    </dgm:pt>
    <dgm:pt modelId="{BBBBB803-592A-4B30-9C88-BDCBE557F466}" type="sibTrans" cxnId="{97778037-1709-4701-9EB5-690322429CE4}">
      <dgm:prSet/>
      <dgm:spPr/>
      <dgm:t>
        <a:bodyPr/>
        <a:lstStyle/>
        <a:p>
          <a:endParaRPr lang="de-DE"/>
        </a:p>
      </dgm:t>
    </dgm:pt>
    <dgm:pt modelId="{16B298D9-F058-4831-9AE4-93D682B59270}">
      <dgm:prSet custT="1"/>
      <dgm:spPr>
        <a:solidFill>
          <a:schemeClr val="bg1">
            <a:lumMod val="95000"/>
          </a:schemeClr>
        </a:solidFill>
      </dgm:spPr>
      <dgm:t>
        <a:bodyPr/>
        <a:lstStyle/>
        <a:p>
          <a:r>
            <a:rPr lang="de-DE" sz="1100" b="1" dirty="0">
              <a:solidFill>
                <a:schemeClr val="tx1"/>
              </a:solidFill>
            </a:rPr>
            <a:t>Rechtliche Hinweise</a:t>
          </a: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DDC43575-E26B-4A28-A0C3-7B10C6111A5D}" type="parTrans" cxnId="{D8598ACD-AA9B-4C8E-8E44-B4189910342F}">
      <dgm:prSet/>
      <dgm:spPr/>
      <dgm:t>
        <a:bodyPr/>
        <a:lstStyle/>
        <a:p>
          <a:endParaRPr lang="de-DE"/>
        </a:p>
      </dgm:t>
    </dgm:pt>
    <dgm:pt modelId="{88FEEB35-E82D-448A-8918-802F16E1547E}" type="sibTrans" cxnId="{D8598ACD-AA9B-4C8E-8E44-B4189910342F}">
      <dgm:prSet/>
      <dgm:spPr/>
      <dgm:t>
        <a:bodyPr/>
        <a:lstStyle/>
        <a:p>
          <a:endParaRPr lang="de-DE"/>
        </a:p>
      </dgm:t>
    </dgm:pt>
    <dgm:pt modelId="{E1A16F18-24B4-49CA-B5C4-4D8F19B55924}">
      <dgm:prSet custT="1"/>
      <dgm:spPr>
        <a:solidFill>
          <a:srgbClr val="871D33"/>
        </a:solidFill>
      </dgm:spPr>
      <dgm:t>
        <a:bodyPr/>
        <a:lstStyle/>
        <a:p>
          <a:r>
            <a:rPr lang="de-DE" sz="1100" b="1" dirty="0" smtClean="0">
              <a:solidFill>
                <a:schemeClr val="bg1"/>
              </a:solidFill>
            </a:rPr>
            <a:t>InES online</a:t>
          </a:r>
          <a:endParaRPr lang="de-DE" sz="1100" b="1" dirty="0">
            <a:solidFill>
              <a:schemeClr val="bg1"/>
            </a:solidFill>
          </a:endParaRP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7998CEBB-8E86-4FE3-9E79-C83180A54B56}" type="parTrans" cxnId="{D4036D53-8FDF-43FD-928C-06D2B6016BEC}">
      <dgm:prSet/>
      <dgm:spPr/>
      <dgm:t>
        <a:bodyPr/>
        <a:lstStyle/>
        <a:p>
          <a:endParaRPr lang="de-DE"/>
        </a:p>
      </dgm:t>
    </dgm:pt>
    <dgm:pt modelId="{2C4D4321-CDC6-4830-B3B1-84E13A1220AF}" type="sibTrans" cxnId="{D4036D53-8FDF-43FD-928C-06D2B6016BEC}">
      <dgm:prSet/>
      <dgm:spPr/>
      <dgm:t>
        <a:bodyPr/>
        <a:lstStyle/>
        <a:p>
          <a:endParaRPr lang="de-DE"/>
        </a:p>
      </dgm:t>
    </dgm:pt>
    <dgm:pt modelId="{DDB7468F-AE79-46F1-974A-997A5AC494F1}">
      <dgm:prSet custT="1"/>
      <dgm:spPr>
        <a:solidFill>
          <a:schemeClr val="bg1">
            <a:lumMod val="95000"/>
          </a:schemeClr>
        </a:solidFill>
      </dgm:spPr>
      <dgm:t>
        <a:bodyPr/>
        <a:lstStyle/>
        <a:p>
          <a:r>
            <a:rPr lang="de-DE" sz="1100" b="1" dirty="0" smtClean="0">
              <a:solidFill>
                <a:schemeClr val="tx1"/>
              </a:solidFill>
            </a:rPr>
            <a:t>Ablauf und Prozess</a:t>
          </a:r>
          <a:endParaRPr lang="de-DE" sz="1100" b="1" dirty="0">
            <a:solidFill>
              <a:schemeClr val="tx1"/>
            </a:solidFill>
          </a:endParaRP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3E3E7D9F-0FB5-4B48-B0FB-DB2D76B9D091}" type="parTrans" cxnId="{E1A61BF4-0027-42E6-81CB-9E348175B5FA}">
      <dgm:prSet/>
      <dgm:spPr/>
      <dgm:t>
        <a:bodyPr/>
        <a:lstStyle/>
        <a:p>
          <a:endParaRPr lang="de-DE"/>
        </a:p>
      </dgm:t>
    </dgm:pt>
    <dgm:pt modelId="{03F95875-2A35-4937-91E3-35D1FEC71BA3}" type="sibTrans" cxnId="{E1A61BF4-0027-42E6-81CB-9E348175B5FA}">
      <dgm:prSet/>
      <dgm:spPr/>
      <dgm:t>
        <a:bodyPr/>
        <a:lstStyle/>
        <a:p>
          <a:endParaRPr lang="de-DE"/>
        </a:p>
      </dgm:t>
    </dgm:pt>
    <dgm:pt modelId="{053FCFF4-425D-4725-B707-1963A18C4303}">
      <dgm:prSet custT="1"/>
      <dgm:spPr>
        <a:solidFill>
          <a:schemeClr val="bg1">
            <a:lumMod val="95000"/>
          </a:schemeClr>
        </a:solidFill>
      </dgm:spPr>
      <dgm:t>
        <a:bodyPr/>
        <a:lstStyle/>
        <a:p>
          <a:r>
            <a:rPr lang="de-DE" sz="1100" b="1" dirty="0" smtClean="0">
              <a:solidFill>
                <a:schemeClr val="tx1"/>
              </a:solidFill>
            </a:rPr>
            <a:t>Themenfelder interner Evaluation</a:t>
          </a:r>
          <a:endParaRPr lang="de-DE" sz="1100" b="1" dirty="0">
            <a:solidFill>
              <a:schemeClr val="tx1"/>
            </a:solidFill>
          </a:endParaRP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55F0F27D-EF33-416E-BA62-EAA94CD63934}" type="parTrans" cxnId="{6CA6CC14-CF75-43B4-B0C9-1C15EB1C8609}">
      <dgm:prSet/>
      <dgm:spPr/>
      <dgm:t>
        <a:bodyPr/>
        <a:lstStyle/>
        <a:p>
          <a:endParaRPr lang="de-DE"/>
        </a:p>
      </dgm:t>
    </dgm:pt>
    <dgm:pt modelId="{53AE12FE-7744-4D70-AC2E-DFDB15BA31EA}" type="sibTrans" cxnId="{6CA6CC14-CF75-43B4-B0C9-1C15EB1C8609}">
      <dgm:prSet/>
      <dgm:spPr/>
      <dgm:t>
        <a:bodyPr/>
        <a:lstStyle/>
        <a:p>
          <a:endParaRPr lang="de-DE"/>
        </a:p>
      </dgm:t>
    </dgm:pt>
    <dgm:pt modelId="{4072CEB4-9D36-42CD-BCF2-EC5F99D240D6}" type="pres">
      <dgm:prSet presAssocID="{CEC264B7-811C-442E-ABCF-C44716ECA857}" presName="linear" presStyleCnt="0">
        <dgm:presLayoutVars>
          <dgm:animLvl val="lvl"/>
          <dgm:resizeHandles val="exact"/>
        </dgm:presLayoutVars>
      </dgm:prSet>
      <dgm:spPr/>
      <dgm:t>
        <a:bodyPr/>
        <a:lstStyle/>
        <a:p>
          <a:endParaRPr lang="de-DE"/>
        </a:p>
      </dgm:t>
    </dgm:pt>
    <dgm:pt modelId="{1828EA35-EC19-4981-8BEA-E8DE8FB04D0D}" type="pres">
      <dgm:prSet presAssocID="{7A5C3490-EDDB-4569-82E8-E6D41B4C8ED5}" presName="parentText" presStyleLbl="node1" presStyleIdx="0" presStyleCnt="9">
        <dgm:presLayoutVars>
          <dgm:chMax val="0"/>
          <dgm:bulletEnabled val="1"/>
        </dgm:presLayoutVars>
      </dgm:prSet>
      <dgm:spPr/>
      <dgm:t>
        <a:bodyPr/>
        <a:lstStyle/>
        <a:p>
          <a:endParaRPr lang="de-DE"/>
        </a:p>
      </dgm:t>
    </dgm:pt>
    <dgm:pt modelId="{CF9CF821-12C2-4363-BFDF-91D6BC4C72E9}" type="pres">
      <dgm:prSet presAssocID="{02E8F726-D28B-42FD-9DE8-1F4C593AA130}" presName="spacer" presStyleCnt="0"/>
      <dgm:spPr/>
    </dgm:pt>
    <dgm:pt modelId="{72668BA8-D5E1-4A48-8D8B-E4832931A2F9}" type="pres">
      <dgm:prSet presAssocID="{7F33B669-E7FC-4598-994D-3495184E8540}" presName="parentText" presStyleLbl="node1" presStyleIdx="1" presStyleCnt="9">
        <dgm:presLayoutVars>
          <dgm:chMax val="0"/>
          <dgm:bulletEnabled val="1"/>
        </dgm:presLayoutVars>
      </dgm:prSet>
      <dgm:spPr/>
      <dgm:t>
        <a:bodyPr/>
        <a:lstStyle/>
        <a:p>
          <a:endParaRPr lang="de-DE"/>
        </a:p>
      </dgm:t>
    </dgm:pt>
    <dgm:pt modelId="{8C5F786D-C5BB-4208-8800-F3442A159EBF}" type="pres">
      <dgm:prSet presAssocID="{EF99B556-89FA-46BC-B84F-0113C06C523B}" presName="spacer" presStyleCnt="0"/>
      <dgm:spPr/>
      <dgm:t>
        <a:bodyPr/>
        <a:lstStyle/>
        <a:p>
          <a:endParaRPr lang="de-DE"/>
        </a:p>
      </dgm:t>
    </dgm:pt>
    <dgm:pt modelId="{C953B2BB-CF74-4AB0-8E7F-D09751C114E0}" type="pres">
      <dgm:prSet presAssocID="{DDB7468F-AE79-46F1-974A-997A5AC494F1}" presName="parentText" presStyleLbl="node1" presStyleIdx="2" presStyleCnt="9">
        <dgm:presLayoutVars>
          <dgm:chMax val="0"/>
          <dgm:bulletEnabled val="1"/>
        </dgm:presLayoutVars>
      </dgm:prSet>
      <dgm:spPr/>
      <dgm:t>
        <a:bodyPr/>
        <a:lstStyle/>
        <a:p>
          <a:endParaRPr lang="de-DE"/>
        </a:p>
      </dgm:t>
    </dgm:pt>
    <dgm:pt modelId="{8FD9D7FD-3680-4B1C-A829-4A2FEE715D9C}" type="pres">
      <dgm:prSet presAssocID="{03F95875-2A35-4937-91E3-35D1FEC71BA3}" presName="spacer" presStyleCnt="0"/>
      <dgm:spPr/>
    </dgm:pt>
    <dgm:pt modelId="{FDB9D7FB-0ED7-49E1-97C5-481AE97F8BFD}" type="pres">
      <dgm:prSet presAssocID="{053FCFF4-425D-4725-B707-1963A18C4303}" presName="parentText" presStyleLbl="node1" presStyleIdx="3" presStyleCnt="9">
        <dgm:presLayoutVars>
          <dgm:chMax val="0"/>
          <dgm:bulletEnabled val="1"/>
        </dgm:presLayoutVars>
      </dgm:prSet>
      <dgm:spPr/>
      <dgm:t>
        <a:bodyPr/>
        <a:lstStyle/>
        <a:p>
          <a:endParaRPr lang="de-DE"/>
        </a:p>
      </dgm:t>
    </dgm:pt>
    <dgm:pt modelId="{6F57420B-FCDB-48C1-9DF4-27481666879A}" type="pres">
      <dgm:prSet presAssocID="{53AE12FE-7744-4D70-AC2E-DFDB15BA31EA}" presName="spacer" presStyleCnt="0"/>
      <dgm:spPr/>
    </dgm:pt>
    <dgm:pt modelId="{FA322550-6752-4CB5-8D6F-B78B45D00427}" type="pres">
      <dgm:prSet presAssocID="{E1A16F18-24B4-49CA-B5C4-4D8F19B55924}" presName="parentText" presStyleLbl="node1" presStyleIdx="4" presStyleCnt="9">
        <dgm:presLayoutVars>
          <dgm:chMax val="0"/>
          <dgm:bulletEnabled val="1"/>
        </dgm:presLayoutVars>
      </dgm:prSet>
      <dgm:spPr/>
      <dgm:t>
        <a:bodyPr/>
        <a:lstStyle/>
        <a:p>
          <a:endParaRPr lang="de-DE"/>
        </a:p>
      </dgm:t>
    </dgm:pt>
    <dgm:pt modelId="{B5D58CF3-3578-441B-8607-1D26BA186E87}" type="pres">
      <dgm:prSet presAssocID="{2C4D4321-CDC6-4830-B3B1-84E13A1220AF}" presName="spacer" presStyleCnt="0"/>
      <dgm:spPr/>
    </dgm:pt>
    <dgm:pt modelId="{326D8C69-87E8-4E61-B232-23F3FD74F036}" type="pres">
      <dgm:prSet presAssocID="{4602361C-FEDA-4FFD-BDA8-A1B244BD6454}" presName="parentText" presStyleLbl="node1" presStyleIdx="5" presStyleCnt="9">
        <dgm:presLayoutVars>
          <dgm:chMax val="0"/>
          <dgm:bulletEnabled val="1"/>
        </dgm:presLayoutVars>
      </dgm:prSet>
      <dgm:spPr/>
      <dgm:t>
        <a:bodyPr/>
        <a:lstStyle/>
        <a:p>
          <a:endParaRPr lang="de-DE"/>
        </a:p>
      </dgm:t>
    </dgm:pt>
    <dgm:pt modelId="{79E23B05-B0BB-4F70-B347-4F6D849582FF}" type="pres">
      <dgm:prSet presAssocID="{7014C61A-DB96-4920-90F5-757F16E73076}" presName="spacer" presStyleCnt="0"/>
      <dgm:spPr/>
      <dgm:t>
        <a:bodyPr/>
        <a:lstStyle/>
        <a:p>
          <a:endParaRPr lang="de-DE"/>
        </a:p>
      </dgm:t>
    </dgm:pt>
    <dgm:pt modelId="{D8441FB8-59AD-4A6E-801D-00E95C28FB7F}" type="pres">
      <dgm:prSet presAssocID="{61AE688D-DCC4-44EC-94E1-86E76A9A2C31}" presName="parentText" presStyleLbl="node1" presStyleIdx="6" presStyleCnt="9">
        <dgm:presLayoutVars>
          <dgm:chMax val="0"/>
          <dgm:bulletEnabled val="1"/>
        </dgm:presLayoutVars>
      </dgm:prSet>
      <dgm:spPr/>
      <dgm:t>
        <a:bodyPr/>
        <a:lstStyle/>
        <a:p>
          <a:endParaRPr lang="de-DE"/>
        </a:p>
      </dgm:t>
    </dgm:pt>
    <dgm:pt modelId="{9B8E14C6-8ABF-496F-94A0-D3B62D095AC4}" type="pres">
      <dgm:prSet presAssocID="{6F7C25A6-5ACC-4830-93A7-150E37F12D93}" presName="spacer" presStyleCnt="0"/>
      <dgm:spPr/>
      <dgm:t>
        <a:bodyPr/>
        <a:lstStyle/>
        <a:p>
          <a:endParaRPr lang="de-DE"/>
        </a:p>
      </dgm:t>
    </dgm:pt>
    <dgm:pt modelId="{EDEF7979-56F5-4900-B6D0-8DA9B5945B43}" type="pres">
      <dgm:prSet presAssocID="{16B298D9-F058-4831-9AE4-93D682B59270}" presName="parentText" presStyleLbl="node1" presStyleIdx="7" presStyleCnt="9">
        <dgm:presLayoutVars>
          <dgm:chMax val="0"/>
          <dgm:bulletEnabled val="1"/>
        </dgm:presLayoutVars>
      </dgm:prSet>
      <dgm:spPr/>
      <dgm:t>
        <a:bodyPr/>
        <a:lstStyle/>
        <a:p>
          <a:endParaRPr lang="de-DE"/>
        </a:p>
      </dgm:t>
    </dgm:pt>
    <dgm:pt modelId="{65B8C836-2A5C-4CA3-9A74-07B5A1FF511E}" type="pres">
      <dgm:prSet presAssocID="{88FEEB35-E82D-448A-8918-802F16E1547E}" presName="spacer" presStyleCnt="0"/>
      <dgm:spPr/>
      <dgm:t>
        <a:bodyPr/>
        <a:lstStyle/>
        <a:p>
          <a:endParaRPr lang="de-DE"/>
        </a:p>
      </dgm:t>
    </dgm:pt>
    <dgm:pt modelId="{1739BDC4-BF17-43B1-BE8D-8065115C681E}" type="pres">
      <dgm:prSet presAssocID="{D0985932-92A8-47E8-BDE4-942C6B9162C2}" presName="parentText" presStyleLbl="node1" presStyleIdx="8" presStyleCnt="9">
        <dgm:presLayoutVars>
          <dgm:chMax val="0"/>
          <dgm:bulletEnabled val="1"/>
        </dgm:presLayoutVars>
      </dgm:prSet>
      <dgm:spPr/>
      <dgm:t>
        <a:bodyPr/>
        <a:lstStyle/>
        <a:p>
          <a:endParaRPr lang="de-DE"/>
        </a:p>
      </dgm:t>
    </dgm:pt>
  </dgm:ptLst>
  <dgm:cxnLst>
    <dgm:cxn modelId="{D8598ACD-AA9B-4C8E-8E44-B4189910342F}" srcId="{CEC264B7-811C-442E-ABCF-C44716ECA857}" destId="{16B298D9-F058-4831-9AE4-93D682B59270}" srcOrd="7" destOrd="0" parTransId="{DDC43575-E26B-4A28-A0C3-7B10C6111A5D}" sibTransId="{88FEEB35-E82D-448A-8918-802F16E1547E}"/>
    <dgm:cxn modelId="{BDB9D798-7A61-4D9C-A512-5C7091D7FA23}" srcId="{CEC264B7-811C-442E-ABCF-C44716ECA857}" destId="{4602361C-FEDA-4FFD-BDA8-A1B244BD6454}" srcOrd="5" destOrd="0" parTransId="{0A5C5C4F-DACF-4646-95D7-3F0F52342E7E}" sibTransId="{7014C61A-DB96-4920-90F5-757F16E73076}"/>
    <dgm:cxn modelId="{5D7CA5AA-BAE8-4E54-8FBE-06350ECCDDFF}" type="presOf" srcId="{D0985932-92A8-47E8-BDE4-942C6B9162C2}" destId="{1739BDC4-BF17-43B1-BE8D-8065115C681E}" srcOrd="0" destOrd="0" presId="urn:microsoft.com/office/officeart/2005/8/layout/vList2"/>
    <dgm:cxn modelId="{0FC61AF8-9DB7-46E6-A6F2-820211E0AB03}" type="presOf" srcId="{4602361C-FEDA-4FFD-BDA8-A1B244BD6454}" destId="{326D8C69-87E8-4E61-B232-23F3FD74F036}" srcOrd="0" destOrd="0" presId="urn:microsoft.com/office/officeart/2005/8/layout/vList2"/>
    <dgm:cxn modelId="{FB7CEE72-FB17-49FE-826F-FDE56D00A63F}" type="presOf" srcId="{E1A16F18-24B4-49CA-B5C4-4D8F19B55924}" destId="{FA322550-6752-4CB5-8D6F-B78B45D00427}" srcOrd="0" destOrd="0" presId="urn:microsoft.com/office/officeart/2005/8/layout/vList2"/>
    <dgm:cxn modelId="{E1A61BF4-0027-42E6-81CB-9E348175B5FA}" srcId="{CEC264B7-811C-442E-ABCF-C44716ECA857}" destId="{DDB7468F-AE79-46F1-974A-997A5AC494F1}" srcOrd="2" destOrd="0" parTransId="{3E3E7D9F-0FB5-4B48-B0FB-DB2D76B9D091}" sibTransId="{03F95875-2A35-4937-91E3-35D1FEC71BA3}"/>
    <dgm:cxn modelId="{6CA6CC14-CF75-43B4-B0C9-1C15EB1C8609}" srcId="{CEC264B7-811C-442E-ABCF-C44716ECA857}" destId="{053FCFF4-425D-4725-B707-1963A18C4303}" srcOrd="3" destOrd="0" parTransId="{55F0F27D-EF33-416E-BA62-EAA94CD63934}" sibTransId="{53AE12FE-7744-4D70-AC2E-DFDB15BA31EA}"/>
    <dgm:cxn modelId="{E4A82A8B-4818-4BE6-A591-C7E1118FE1A4}" type="presOf" srcId="{16B298D9-F058-4831-9AE4-93D682B59270}" destId="{EDEF7979-56F5-4900-B6D0-8DA9B5945B43}" srcOrd="0" destOrd="0" presId="urn:microsoft.com/office/officeart/2005/8/layout/vList2"/>
    <dgm:cxn modelId="{99CA15C8-06D6-4DDF-A99C-8D2051777369}" type="presOf" srcId="{053FCFF4-425D-4725-B707-1963A18C4303}" destId="{FDB9D7FB-0ED7-49E1-97C5-481AE97F8BFD}" srcOrd="0" destOrd="0" presId="urn:microsoft.com/office/officeart/2005/8/layout/vList2"/>
    <dgm:cxn modelId="{80C06E88-EEBB-4689-ABA2-27889E73D814}" srcId="{CEC264B7-811C-442E-ABCF-C44716ECA857}" destId="{7F33B669-E7FC-4598-994D-3495184E8540}" srcOrd="1" destOrd="0" parTransId="{5CC377CC-1524-4FF1-A76B-ED044714A6A7}" sibTransId="{EF99B556-89FA-46BC-B84F-0113C06C523B}"/>
    <dgm:cxn modelId="{7E0F6B1F-BBE5-4DFB-B0B7-0F1D40AE2AAF}" type="presOf" srcId="{DDB7468F-AE79-46F1-974A-997A5AC494F1}" destId="{C953B2BB-CF74-4AB0-8E7F-D09751C114E0}" srcOrd="0" destOrd="0" presId="urn:microsoft.com/office/officeart/2005/8/layout/vList2"/>
    <dgm:cxn modelId="{7686A591-A9CD-46F6-8FAC-967D354FF90C}" type="presOf" srcId="{7A5C3490-EDDB-4569-82E8-E6D41B4C8ED5}" destId="{1828EA35-EC19-4981-8BEA-E8DE8FB04D0D}" srcOrd="0" destOrd="0" presId="urn:microsoft.com/office/officeart/2005/8/layout/vList2"/>
    <dgm:cxn modelId="{D4036D53-8FDF-43FD-928C-06D2B6016BEC}" srcId="{CEC264B7-811C-442E-ABCF-C44716ECA857}" destId="{E1A16F18-24B4-49CA-B5C4-4D8F19B55924}" srcOrd="4" destOrd="0" parTransId="{7998CEBB-8E86-4FE3-9E79-C83180A54B56}" sibTransId="{2C4D4321-CDC6-4830-B3B1-84E13A1220AF}"/>
    <dgm:cxn modelId="{97778037-1709-4701-9EB5-690322429CE4}" srcId="{CEC264B7-811C-442E-ABCF-C44716ECA857}" destId="{D0985932-92A8-47E8-BDE4-942C6B9162C2}" srcOrd="8" destOrd="0" parTransId="{F778EE7F-47B7-4651-A216-5D9797524EA0}" sibTransId="{BBBBB803-592A-4B30-9C88-BDCBE557F466}"/>
    <dgm:cxn modelId="{14E61857-F6C7-4F59-A069-6DD5CCF4F7B7}" srcId="{CEC264B7-811C-442E-ABCF-C44716ECA857}" destId="{7A5C3490-EDDB-4569-82E8-E6D41B4C8ED5}" srcOrd="0" destOrd="0" parTransId="{D768DE2A-5FD4-4894-B0A7-3CF7D96D9644}" sibTransId="{02E8F726-D28B-42FD-9DE8-1F4C593AA130}"/>
    <dgm:cxn modelId="{3F2810C4-430A-403C-8C8E-F2CD14B54EB3}" type="presOf" srcId="{7F33B669-E7FC-4598-994D-3495184E8540}" destId="{72668BA8-D5E1-4A48-8D8B-E4832931A2F9}" srcOrd="0" destOrd="0" presId="urn:microsoft.com/office/officeart/2005/8/layout/vList2"/>
    <dgm:cxn modelId="{28C4FEAD-1C83-4C98-99C0-58F2E90590BC}" type="presOf" srcId="{CEC264B7-811C-442E-ABCF-C44716ECA857}" destId="{4072CEB4-9D36-42CD-BCF2-EC5F99D240D6}" srcOrd="0" destOrd="0" presId="urn:microsoft.com/office/officeart/2005/8/layout/vList2"/>
    <dgm:cxn modelId="{B1F7770D-C9B3-45AF-9E7B-4C40E8E2A831}" type="presOf" srcId="{61AE688D-DCC4-44EC-94E1-86E76A9A2C31}" destId="{D8441FB8-59AD-4A6E-801D-00E95C28FB7F}" srcOrd="0" destOrd="0" presId="urn:microsoft.com/office/officeart/2005/8/layout/vList2"/>
    <dgm:cxn modelId="{839604F5-8036-42D5-AB04-D066DE854E48}" srcId="{CEC264B7-811C-442E-ABCF-C44716ECA857}" destId="{61AE688D-DCC4-44EC-94E1-86E76A9A2C31}" srcOrd="6" destOrd="0" parTransId="{3B725469-770B-4B77-8EA8-A0A5865A8CAF}" sibTransId="{6F7C25A6-5ACC-4830-93A7-150E37F12D93}"/>
    <dgm:cxn modelId="{F62F7653-27F5-41BB-8A34-C9D496183A3E}" type="presParOf" srcId="{4072CEB4-9D36-42CD-BCF2-EC5F99D240D6}" destId="{1828EA35-EC19-4981-8BEA-E8DE8FB04D0D}" srcOrd="0" destOrd="0" presId="urn:microsoft.com/office/officeart/2005/8/layout/vList2"/>
    <dgm:cxn modelId="{B060C22D-5A4B-46A7-B126-F85950BB2B35}" type="presParOf" srcId="{4072CEB4-9D36-42CD-BCF2-EC5F99D240D6}" destId="{CF9CF821-12C2-4363-BFDF-91D6BC4C72E9}" srcOrd="1" destOrd="0" presId="urn:microsoft.com/office/officeart/2005/8/layout/vList2"/>
    <dgm:cxn modelId="{CDEA84FF-69CC-4479-AAF0-8F19AE511BD2}" type="presParOf" srcId="{4072CEB4-9D36-42CD-BCF2-EC5F99D240D6}" destId="{72668BA8-D5E1-4A48-8D8B-E4832931A2F9}" srcOrd="2" destOrd="0" presId="urn:microsoft.com/office/officeart/2005/8/layout/vList2"/>
    <dgm:cxn modelId="{08379EAD-FF0D-4E45-B95E-8EA126B3D24F}" type="presParOf" srcId="{4072CEB4-9D36-42CD-BCF2-EC5F99D240D6}" destId="{8C5F786D-C5BB-4208-8800-F3442A159EBF}" srcOrd="3" destOrd="0" presId="urn:microsoft.com/office/officeart/2005/8/layout/vList2"/>
    <dgm:cxn modelId="{A3E4CA69-0319-488B-9D20-BBBDB7805DEB}" type="presParOf" srcId="{4072CEB4-9D36-42CD-BCF2-EC5F99D240D6}" destId="{C953B2BB-CF74-4AB0-8E7F-D09751C114E0}" srcOrd="4" destOrd="0" presId="urn:microsoft.com/office/officeart/2005/8/layout/vList2"/>
    <dgm:cxn modelId="{6BFDD555-35FB-4FC7-B90E-ECAB587C51F1}" type="presParOf" srcId="{4072CEB4-9D36-42CD-BCF2-EC5F99D240D6}" destId="{8FD9D7FD-3680-4B1C-A829-4A2FEE715D9C}" srcOrd="5" destOrd="0" presId="urn:microsoft.com/office/officeart/2005/8/layout/vList2"/>
    <dgm:cxn modelId="{F715CB55-BA22-4F9C-A783-5CB055BAACCF}" type="presParOf" srcId="{4072CEB4-9D36-42CD-BCF2-EC5F99D240D6}" destId="{FDB9D7FB-0ED7-49E1-97C5-481AE97F8BFD}" srcOrd="6" destOrd="0" presId="urn:microsoft.com/office/officeart/2005/8/layout/vList2"/>
    <dgm:cxn modelId="{194FCA48-89AD-4286-88D9-95416F0D447D}" type="presParOf" srcId="{4072CEB4-9D36-42CD-BCF2-EC5F99D240D6}" destId="{6F57420B-FCDB-48C1-9DF4-27481666879A}" srcOrd="7" destOrd="0" presId="urn:microsoft.com/office/officeart/2005/8/layout/vList2"/>
    <dgm:cxn modelId="{0F9950C1-BBDB-4431-8768-F4D917A496B5}" type="presParOf" srcId="{4072CEB4-9D36-42CD-BCF2-EC5F99D240D6}" destId="{FA322550-6752-4CB5-8D6F-B78B45D00427}" srcOrd="8" destOrd="0" presId="urn:microsoft.com/office/officeart/2005/8/layout/vList2"/>
    <dgm:cxn modelId="{5A319753-0D03-4D29-8C5C-2DEF7DDAB15E}" type="presParOf" srcId="{4072CEB4-9D36-42CD-BCF2-EC5F99D240D6}" destId="{B5D58CF3-3578-441B-8607-1D26BA186E87}" srcOrd="9" destOrd="0" presId="urn:microsoft.com/office/officeart/2005/8/layout/vList2"/>
    <dgm:cxn modelId="{694EE3DB-A118-4433-B82B-33098CE80677}" type="presParOf" srcId="{4072CEB4-9D36-42CD-BCF2-EC5F99D240D6}" destId="{326D8C69-87E8-4E61-B232-23F3FD74F036}" srcOrd="10" destOrd="0" presId="urn:microsoft.com/office/officeart/2005/8/layout/vList2"/>
    <dgm:cxn modelId="{2CAC2A69-B0E4-44F5-B365-08F7C56F5326}" type="presParOf" srcId="{4072CEB4-9D36-42CD-BCF2-EC5F99D240D6}" destId="{79E23B05-B0BB-4F70-B347-4F6D849582FF}" srcOrd="11" destOrd="0" presId="urn:microsoft.com/office/officeart/2005/8/layout/vList2"/>
    <dgm:cxn modelId="{D9C5C2C2-BFE8-478B-AA76-B8B5E446BEE8}" type="presParOf" srcId="{4072CEB4-9D36-42CD-BCF2-EC5F99D240D6}" destId="{D8441FB8-59AD-4A6E-801D-00E95C28FB7F}" srcOrd="12" destOrd="0" presId="urn:microsoft.com/office/officeart/2005/8/layout/vList2"/>
    <dgm:cxn modelId="{FE6245C0-D45C-4FDA-983A-DBB3C069B92F}" type="presParOf" srcId="{4072CEB4-9D36-42CD-BCF2-EC5F99D240D6}" destId="{9B8E14C6-8ABF-496F-94A0-D3B62D095AC4}" srcOrd="13" destOrd="0" presId="urn:microsoft.com/office/officeart/2005/8/layout/vList2"/>
    <dgm:cxn modelId="{C75CE891-61A4-4DAB-9F4E-101607E06DD6}" type="presParOf" srcId="{4072CEB4-9D36-42CD-BCF2-EC5F99D240D6}" destId="{EDEF7979-56F5-4900-B6D0-8DA9B5945B43}" srcOrd="14" destOrd="0" presId="urn:microsoft.com/office/officeart/2005/8/layout/vList2"/>
    <dgm:cxn modelId="{787857BD-8BBC-40D8-A140-509464C55328}" type="presParOf" srcId="{4072CEB4-9D36-42CD-BCF2-EC5F99D240D6}" destId="{65B8C836-2A5C-4CA3-9A74-07B5A1FF511E}" srcOrd="15" destOrd="0" presId="urn:microsoft.com/office/officeart/2005/8/layout/vList2"/>
    <dgm:cxn modelId="{35997082-84F0-43B8-8EE2-1021C26E4075}" type="presParOf" srcId="{4072CEB4-9D36-42CD-BCF2-EC5F99D240D6}" destId="{1739BDC4-BF17-43B1-BE8D-8065115C681E}" srcOrd="16"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28EA35-EC19-4981-8BEA-E8DE8FB04D0D}">
      <dsp:nvSpPr>
        <dsp:cNvPr id="0" name=""/>
        <dsp:cNvSpPr/>
      </dsp:nvSpPr>
      <dsp:spPr>
        <a:xfrm>
          <a:off x="0" y="62054"/>
          <a:ext cx="2160240" cy="333450"/>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de-DE" sz="1100" b="1" kern="1200" dirty="0" smtClean="0">
              <a:solidFill>
                <a:schemeClr val="tx1"/>
              </a:solidFill>
            </a:rPr>
            <a:t>Evaluation und Schulentwicklung</a:t>
          </a:r>
          <a:endParaRPr lang="de-DE" sz="1100" b="1" kern="1200" dirty="0">
            <a:solidFill>
              <a:schemeClr val="tx1"/>
            </a:solidFill>
          </a:endParaRPr>
        </a:p>
      </dsp:txBody>
      <dsp:txXfrm>
        <a:off x="0" y="62054"/>
        <a:ext cx="2160240" cy="333450"/>
      </dsp:txXfrm>
    </dsp:sp>
    <dsp:sp modelId="{72668BA8-D5E1-4A48-8D8B-E4832931A2F9}">
      <dsp:nvSpPr>
        <dsp:cNvPr id="0" name=""/>
        <dsp:cNvSpPr/>
      </dsp:nvSpPr>
      <dsp:spPr>
        <a:xfrm>
          <a:off x="0" y="409904"/>
          <a:ext cx="2160240" cy="333450"/>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de-DE" sz="1100" b="1" kern="1200" dirty="0" smtClean="0">
              <a:solidFill>
                <a:schemeClr val="tx1"/>
              </a:solidFill>
            </a:rPr>
            <a:t>Verfahren und Instrumente</a:t>
          </a:r>
          <a:endParaRPr lang="de-DE" sz="1100" b="1" kern="1200" dirty="0">
            <a:solidFill>
              <a:schemeClr val="tx1"/>
            </a:solidFill>
          </a:endParaRPr>
        </a:p>
      </dsp:txBody>
      <dsp:txXfrm>
        <a:off x="0" y="409904"/>
        <a:ext cx="2160240" cy="333450"/>
      </dsp:txXfrm>
    </dsp:sp>
    <dsp:sp modelId="{C953B2BB-CF74-4AB0-8E7F-D09751C114E0}">
      <dsp:nvSpPr>
        <dsp:cNvPr id="0" name=""/>
        <dsp:cNvSpPr/>
      </dsp:nvSpPr>
      <dsp:spPr>
        <a:xfrm>
          <a:off x="0" y="757754"/>
          <a:ext cx="2160240" cy="333450"/>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de-DE" sz="1100" b="1" kern="1200" dirty="0" smtClean="0">
              <a:solidFill>
                <a:schemeClr val="tx1"/>
              </a:solidFill>
            </a:rPr>
            <a:t>Ablauf und Prozess</a:t>
          </a:r>
          <a:endParaRPr lang="de-DE" sz="1100" b="1" kern="1200" dirty="0">
            <a:solidFill>
              <a:schemeClr val="tx1"/>
            </a:solidFill>
          </a:endParaRPr>
        </a:p>
      </dsp:txBody>
      <dsp:txXfrm>
        <a:off x="0" y="757754"/>
        <a:ext cx="2160240" cy="333450"/>
      </dsp:txXfrm>
    </dsp:sp>
    <dsp:sp modelId="{FDB9D7FB-0ED7-49E1-97C5-481AE97F8BFD}">
      <dsp:nvSpPr>
        <dsp:cNvPr id="0" name=""/>
        <dsp:cNvSpPr/>
      </dsp:nvSpPr>
      <dsp:spPr>
        <a:xfrm>
          <a:off x="0" y="1105604"/>
          <a:ext cx="2160240" cy="333450"/>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de-DE" sz="1100" b="1" kern="1200" dirty="0" smtClean="0">
              <a:solidFill>
                <a:schemeClr val="tx1"/>
              </a:solidFill>
            </a:rPr>
            <a:t>Themenfelder interner Evaluation</a:t>
          </a:r>
          <a:endParaRPr lang="de-DE" sz="1100" b="1" kern="1200" dirty="0">
            <a:solidFill>
              <a:schemeClr val="tx1"/>
            </a:solidFill>
          </a:endParaRPr>
        </a:p>
      </dsp:txBody>
      <dsp:txXfrm>
        <a:off x="0" y="1105604"/>
        <a:ext cx="2160240" cy="333450"/>
      </dsp:txXfrm>
    </dsp:sp>
    <dsp:sp modelId="{FA322550-6752-4CB5-8D6F-B78B45D00427}">
      <dsp:nvSpPr>
        <dsp:cNvPr id="0" name=""/>
        <dsp:cNvSpPr/>
      </dsp:nvSpPr>
      <dsp:spPr>
        <a:xfrm>
          <a:off x="0" y="1453454"/>
          <a:ext cx="2160240" cy="333450"/>
        </a:xfrm>
        <a:prstGeom prst="roundRect">
          <a:avLst/>
        </a:prstGeom>
        <a:solidFill>
          <a:srgbClr val="871D33"/>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de-DE" sz="1100" b="1" kern="1200" dirty="0" smtClean="0">
              <a:solidFill>
                <a:schemeClr val="bg1"/>
              </a:solidFill>
            </a:rPr>
            <a:t>InES online</a:t>
          </a:r>
          <a:endParaRPr lang="de-DE" sz="1100" b="1" kern="1200" dirty="0">
            <a:solidFill>
              <a:schemeClr val="bg1"/>
            </a:solidFill>
          </a:endParaRPr>
        </a:p>
      </dsp:txBody>
      <dsp:txXfrm>
        <a:off x="0" y="1453454"/>
        <a:ext cx="2160240" cy="333450"/>
      </dsp:txXfrm>
    </dsp:sp>
    <dsp:sp modelId="{326D8C69-87E8-4E61-B232-23F3FD74F036}">
      <dsp:nvSpPr>
        <dsp:cNvPr id="0" name=""/>
        <dsp:cNvSpPr/>
      </dsp:nvSpPr>
      <dsp:spPr>
        <a:xfrm>
          <a:off x="0" y="1801305"/>
          <a:ext cx="2160240" cy="333450"/>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de-DE" sz="1100" b="1" kern="1200" dirty="0">
              <a:solidFill>
                <a:schemeClr val="tx1"/>
              </a:solidFill>
            </a:rPr>
            <a:t>Praxistipps</a:t>
          </a:r>
        </a:p>
      </dsp:txBody>
      <dsp:txXfrm>
        <a:off x="0" y="1801305"/>
        <a:ext cx="2160240" cy="333450"/>
      </dsp:txXfrm>
    </dsp:sp>
    <dsp:sp modelId="{D8441FB8-59AD-4A6E-801D-00E95C28FB7F}">
      <dsp:nvSpPr>
        <dsp:cNvPr id="0" name=""/>
        <dsp:cNvSpPr/>
      </dsp:nvSpPr>
      <dsp:spPr>
        <a:xfrm>
          <a:off x="0" y="2149155"/>
          <a:ext cx="2160240" cy="333450"/>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de-DE" sz="1100" b="1" kern="1200" dirty="0" smtClean="0">
              <a:solidFill>
                <a:schemeClr val="tx1"/>
              </a:solidFill>
            </a:rPr>
            <a:t>Fortbildung und Beratung</a:t>
          </a:r>
          <a:endParaRPr lang="de-DE" sz="1100" b="1" kern="1200" dirty="0">
            <a:solidFill>
              <a:schemeClr val="tx1"/>
            </a:solidFill>
          </a:endParaRPr>
        </a:p>
      </dsp:txBody>
      <dsp:txXfrm>
        <a:off x="0" y="2149155"/>
        <a:ext cx="2160240" cy="333450"/>
      </dsp:txXfrm>
    </dsp:sp>
    <dsp:sp modelId="{EDEF7979-56F5-4900-B6D0-8DA9B5945B43}">
      <dsp:nvSpPr>
        <dsp:cNvPr id="0" name=""/>
        <dsp:cNvSpPr/>
      </dsp:nvSpPr>
      <dsp:spPr>
        <a:xfrm>
          <a:off x="0" y="2497005"/>
          <a:ext cx="2160240" cy="333450"/>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de-DE" sz="1100" b="1" kern="1200" dirty="0">
              <a:solidFill>
                <a:schemeClr val="tx1"/>
              </a:solidFill>
            </a:rPr>
            <a:t>Rechtliche Hinweise</a:t>
          </a:r>
        </a:p>
      </dsp:txBody>
      <dsp:txXfrm>
        <a:off x="0" y="2497005"/>
        <a:ext cx="2160240" cy="333450"/>
      </dsp:txXfrm>
    </dsp:sp>
    <dsp:sp modelId="{1739BDC4-BF17-43B1-BE8D-8065115C681E}">
      <dsp:nvSpPr>
        <dsp:cNvPr id="0" name=""/>
        <dsp:cNvSpPr/>
      </dsp:nvSpPr>
      <dsp:spPr>
        <a:xfrm>
          <a:off x="0" y="2844855"/>
          <a:ext cx="2160240" cy="333450"/>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de-DE" sz="1100" b="1" kern="1200" dirty="0" smtClean="0">
              <a:solidFill>
                <a:schemeClr val="tx1"/>
              </a:solidFill>
            </a:rPr>
            <a:t>Über uns</a:t>
          </a:r>
          <a:endParaRPr lang="de-DE" sz="1100" b="1" kern="1200" dirty="0">
            <a:solidFill>
              <a:schemeClr val="tx1"/>
            </a:solidFill>
          </a:endParaRPr>
        </a:p>
      </dsp:txBody>
      <dsp:txXfrm>
        <a:off x="0" y="2844855"/>
        <a:ext cx="2160240" cy="3334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0065361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4"/>
          <p:cNvSpPr>
            <a:spLocks noGrp="1" noRot="1" noChangeAspect="1" noChangeArrowheads="1" noTextEdit="1"/>
          </p:cNvSpPr>
          <p:nvPr>
            <p:ph type="sldImg" idx="2"/>
          </p:nvPr>
        </p:nvSpPr>
        <p:spPr bwMode="auto">
          <a:xfrm>
            <a:off x="850900" y="744538"/>
            <a:ext cx="4960938"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88366" y="4715354"/>
            <a:ext cx="4886008" cy="4466591"/>
          </a:xfrm>
          <a:prstGeom prst="rect">
            <a:avLst/>
          </a:prstGeom>
          <a:noFill/>
          <a:ln w="9525">
            <a:noFill/>
            <a:miter lim="800000"/>
            <a:headEnd/>
            <a:tailEnd/>
          </a:ln>
        </p:spPr>
        <p:txBody>
          <a:bodyPr vert="horz" wrap="square" lIns="90326" tIns="45164" rIns="90326" bIns="45164"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Tree>
    <p:extLst>
      <p:ext uri="{BB962C8B-B14F-4D97-AF65-F5344CB8AC3E}">
        <p14:creationId xmlns:p14="http://schemas.microsoft.com/office/powerpoint/2010/main" xmlns="" val="206796451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Hier: Namen der Durchführenden</a:t>
            </a:r>
          </a:p>
          <a:p>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5081">
              <a:defRPr/>
            </a:pPr>
            <a:r>
              <a:rPr lang="de-DE" sz="1100" dirty="0" smtClean="0"/>
              <a:t>Darüber hinaus wurden der Umfang und die Inhalte der Erhebungsinstrumente so gewählt, dass sie im schulischen Alltag mit geringem Aufwand eingesetzt werden können sowie eine zielgerichtete Analyse von ausgewählten Schul- und Unterrichtsmerkmalen ermöglichen. So beschränken sie sich - im Gegensatz zu den Instrumenten der externen Evaluation, mit denen eine „Breitbandanalyse“ verfolgt wird - auf spezifische Themen. </a:t>
            </a:r>
          </a:p>
          <a:p>
            <a:pPr defTabSz="875081">
              <a:defRPr/>
            </a:pPr>
            <a:endParaRPr lang="de-DE" sz="1100" dirty="0" smtClean="0"/>
          </a:p>
          <a:p>
            <a:endParaRPr lang="de-DE" dirty="0"/>
          </a:p>
        </p:txBody>
      </p:sp>
    </p:spTree>
    <p:extLst>
      <p:ext uri="{BB962C8B-B14F-4D97-AF65-F5344CB8AC3E}">
        <p14:creationId xmlns:p14="http://schemas.microsoft.com/office/powerpoint/2010/main" xmlns="" val="1964492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875081">
              <a:defRPr/>
            </a:pPr>
            <a:r>
              <a:rPr lang="de-DE" sz="1100" dirty="0" smtClean="0"/>
              <a:t>Nicht nur auf inhaltlicher Ebene sondern auch im Hinblick auf die Evaluationsmethode wird eine Auswahl an verschiedenen Instrumenten zur Verfügung gestellt. So können sowohl Fragebögen oder Hospitationsbögen für schriftliche Befragungen bzw. Hospitationen als auch Diskussionsleitfäden für  leitfadengestützte Gespräche genutzt werden. Je nachdem an welche Zielgruppe sich die jeweiligen Instrumente richten, können drei Verfahren zur internen Evaluation umgesetzt werden: Lehrkräftefeedback / kollegiale Hospitation, Schülerinnen- und Schülerfeedback sowie Elternfeedback. Damit wird die Einbindung verschiedener Personengruppen in die Evaluation ermöglicht.</a:t>
            </a:r>
          </a:p>
          <a:p>
            <a:endParaRPr lang="de-DE" dirty="0" smtClean="0"/>
          </a:p>
          <a:p>
            <a:endParaRPr lang="de-DE" dirty="0" smtClean="0"/>
          </a:p>
          <a:p>
            <a:r>
              <a:rPr lang="de-DE" dirty="0" smtClean="0"/>
              <a:t>Es gibt stets zunächst Hinweise zum Ausfüllen</a:t>
            </a:r>
            <a:r>
              <a:rPr lang="de-DE" baseline="0" dirty="0" smtClean="0"/>
              <a:t> </a:t>
            </a:r>
            <a:r>
              <a:rPr lang="de-DE" dirty="0" smtClean="0"/>
              <a:t>Zum gleichen Thema (hier Klassenmanagement) gibt es jeweils einen Lehrkräftefragebogen, einen Schülerfragebogen und einen Hospitationsbogen:</a:t>
            </a:r>
          </a:p>
          <a:p>
            <a:r>
              <a:rPr lang="de-DE" dirty="0" smtClean="0"/>
              <a:t>Triangulation, d.h. Möglichkeit 3 Perspektiven zum selben Thema einzuholen</a:t>
            </a:r>
          </a:p>
          <a:p>
            <a:endParaRPr lang="de-D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Es gibt stets zunächst Hinweise zum Ausfüllen</a:t>
            </a:r>
            <a:r>
              <a:rPr lang="de-DE" baseline="0" dirty="0" smtClean="0"/>
              <a:t> </a:t>
            </a:r>
            <a:r>
              <a:rPr lang="de-DE" dirty="0" smtClean="0"/>
              <a:t>Zum gleichen Thema (hier Klassenmanagement) gibt es jeweils einen Lehrkräftefragebogen, einen Schülerfragebogen und einen Hospitationsbogen:</a:t>
            </a:r>
          </a:p>
          <a:p>
            <a:r>
              <a:rPr lang="de-DE" dirty="0" smtClean="0"/>
              <a:t>Triangulation, d.h. Möglichkeit 3 Perspektiven zum selben Thema einzuholen</a:t>
            </a:r>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smtClean="0"/>
              <a:t>Ziel bei der Entwicklung:</a:t>
            </a:r>
          </a:p>
          <a:p>
            <a:endParaRPr lang="de-DE" sz="1100" dirty="0" smtClean="0"/>
          </a:p>
          <a:p>
            <a:r>
              <a:rPr lang="de-DE" sz="1100" dirty="0" smtClean="0"/>
              <a:t>Angebot mit möglichst hohem Gebrauchswert und großer Praxistauglichkeit</a:t>
            </a:r>
          </a:p>
          <a:p>
            <a:endParaRPr lang="de-DE" sz="1100" dirty="0" smtClean="0"/>
          </a:p>
          <a:p>
            <a:r>
              <a:rPr lang="de-DE" sz="1100" dirty="0" smtClean="0"/>
              <a:t>Aus diesem Grund werden zusätzlich zu den reinen Erhebungsinstrumenten verschiedene Unterstützungsmaterialien bereitgestellt, die wichtige Informationen und Tipps für die Anwendung der Erhebungsinstrumente beinhalten und für die Umsetzung der Evaluationsverfahren genutzt werden können</a:t>
            </a:r>
          </a:p>
          <a:p>
            <a:endParaRPr lang="de-DE" dirty="0"/>
          </a:p>
        </p:txBody>
      </p:sp>
    </p:spTree>
    <p:extLst>
      <p:ext uri="{BB962C8B-B14F-4D97-AF65-F5344CB8AC3E}">
        <p14:creationId xmlns:p14="http://schemas.microsoft.com/office/powerpoint/2010/main" xmlns="" val="3953374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Bei Beantragung eines Zugangs wird die</a:t>
            </a:r>
            <a:r>
              <a:rPr lang="de-DE" baseline="0" dirty="0" smtClean="0"/>
              <a:t> Schulleiterin / der </a:t>
            </a:r>
            <a:r>
              <a:rPr lang="de-DE" baseline="0" smtClean="0"/>
              <a:t>Schulleiter informiert.</a:t>
            </a:r>
            <a:endParaRPr lang="de-DE" dirty="0"/>
          </a:p>
        </p:txBody>
      </p:sp>
      <p:sp>
        <p:nvSpPr>
          <p:cNvPr id="4" name="Foliennummernplatzhalter 3"/>
          <p:cNvSpPr>
            <a:spLocks noGrp="1"/>
          </p:cNvSpPr>
          <p:nvPr>
            <p:ph type="sldNum" sz="quarter" idx="10"/>
          </p:nvPr>
        </p:nvSpPr>
        <p:spPr>
          <a:xfrm>
            <a:off x="3774010" y="9428584"/>
            <a:ext cx="2887186" cy="496332"/>
          </a:xfrm>
          <a:prstGeom prst="rect">
            <a:avLst/>
          </a:prstGeom>
        </p:spPr>
        <p:txBody>
          <a:bodyPr lIns="94789" tIns="47394" rIns="94789" bIns="47394"/>
          <a:lstStyle/>
          <a:p>
            <a:fld id="{64455D44-F791-49D1-B16B-115F6F34EFF3}" type="slidenum">
              <a:rPr lang="de-DE" smtClean="0"/>
              <a:pPr/>
              <a:t>23</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a:ln/>
        </p:spPr>
      </p:sp>
      <p:sp>
        <p:nvSpPr>
          <p:cNvPr id="12291" name="Notizenplatzhalter 2"/>
          <p:cNvSpPr>
            <a:spLocks noGrp="1"/>
          </p:cNvSpPr>
          <p:nvPr>
            <p:ph type="body" idx="1"/>
          </p:nvPr>
        </p:nvSpPr>
        <p:spPr>
          <a:noFill/>
          <a:ln/>
        </p:spPr>
        <p:txBody>
          <a:bodyPr/>
          <a:lstStyle/>
          <a:p>
            <a:endParaRPr lang="de-DE" dirty="0" smtClean="0">
              <a:latin typeface="Arial" pitchFamily="34" charset="0"/>
              <a:ea typeface="ＭＳ Ｐゴシック" charset="-128"/>
            </a:endParaRPr>
          </a:p>
        </p:txBody>
      </p:sp>
      <p:sp>
        <p:nvSpPr>
          <p:cNvPr id="12292" name="Foliennummernplatzhalter 5"/>
          <p:cNvSpPr>
            <a:spLocks noGrp="1"/>
          </p:cNvSpPr>
          <p:nvPr>
            <p:ph type="sldNum" sz="quarter" idx="4294967295"/>
          </p:nvPr>
        </p:nvSpPr>
        <p:spPr bwMode="auto">
          <a:xfrm>
            <a:off x="3775553" y="9430703"/>
            <a:ext cx="2887186" cy="495936"/>
          </a:xfrm>
          <a:prstGeom prst="rect">
            <a:avLst/>
          </a:prstGeom>
          <a:noFill/>
          <a:ln>
            <a:miter lim="800000"/>
            <a:headEnd/>
            <a:tailEnd/>
          </a:ln>
        </p:spPr>
        <p:txBody>
          <a:bodyPr lIns="89904" tIns="44952" rIns="89904" bIns="44952"/>
          <a:lstStyle/>
          <a:p>
            <a:fld id="{8492683C-3863-4105-B6D8-94F175CA069C}" type="slidenum">
              <a:rPr lang="de-DE"/>
              <a:pPr/>
              <a:t>24</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xfrm>
            <a:off x="850900" y="744538"/>
            <a:ext cx="4960938" cy="3722687"/>
          </a:xfrm>
          <a:ln/>
        </p:spPr>
      </p:sp>
      <p:sp>
        <p:nvSpPr>
          <p:cNvPr id="18435" name="Notizenplatzhalter 2"/>
          <p:cNvSpPr>
            <a:spLocks noGrp="1"/>
          </p:cNvSpPr>
          <p:nvPr>
            <p:ph type="body" idx="1"/>
          </p:nvPr>
        </p:nvSpPr>
        <p:spPr>
          <a:noFill/>
          <a:ln/>
        </p:spPr>
        <p:txBody>
          <a:bodyPr/>
          <a:lstStyle/>
          <a:p>
            <a:r>
              <a:rPr lang="de-DE" dirty="0" smtClean="0"/>
              <a:t>Beraterinnen</a:t>
            </a:r>
            <a:r>
              <a:rPr lang="de-DE" baseline="0" dirty="0" smtClean="0"/>
              <a:t> und Berater des pädagogischen Beratungssystem unterstützen nachfrageorientiert Ihre Entwicklungsvorhaben. </a:t>
            </a:r>
            <a:endParaRPr lang="de-DE" dirty="0" smtClean="0"/>
          </a:p>
        </p:txBody>
      </p:sp>
      <p:sp>
        <p:nvSpPr>
          <p:cNvPr id="18436" name="Fußzeilenplatzhalter 3"/>
          <p:cNvSpPr>
            <a:spLocks noGrp="1"/>
          </p:cNvSpPr>
          <p:nvPr>
            <p:ph type="ftr" sz="quarter" idx="4"/>
          </p:nvPr>
        </p:nvSpPr>
        <p:spPr>
          <a:xfrm>
            <a:off x="1" y="9428164"/>
            <a:ext cx="2887663" cy="496887"/>
          </a:xfrm>
          <a:prstGeom prst="rect">
            <a:avLst/>
          </a:prstGeom>
          <a:noFill/>
        </p:spPr>
        <p:txBody>
          <a:bodyPr lIns="91429" tIns="45714" rIns="91429" bIns="45714"/>
          <a:lstStyle/>
          <a:p>
            <a:r>
              <a:rPr lang="de-DE" dirty="0" smtClean="0">
                <a:ea typeface="ＭＳ Ｐゴシック" pitchFamily="80" charset="-128"/>
              </a:rPr>
              <a:t>Pädagogisches Beratungssystem</a:t>
            </a:r>
          </a:p>
        </p:txBody>
      </p:sp>
      <p:sp>
        <p:nvSpPr>
          <p:cNvPr id="18437" name="Foliennummernplatzhalter 4"/>
          <p:cNvSpPr>
            <a:spLocks noGrp="1"/>
          </p:cNvSpPr>
          <p:nvPr>
            <p:ph type="sldNum" sz="quarter" idx="5"/>
          </p:nvPr>
        </p:nvSpPr>
        <p:spPr>
          <a:xfrm>
            <a:off x="3773488" y="9428164"/>
            <a:ext cx="2887662" cy="496887"/>
          </a:xfrm>
          <a:prstGeom prst="rect">
            <a:avLst/>
          </a:prstGeom>
          <a:noFill/>
        </p:spPr>
        <p:txBody>
          <a:bodyPr lIns="91429" tIns="45714" rIns="91429" bIns="45714"/>
          <a:lstStyle/>
          <a:p>
            <a:fld id="{F697552B-4D27-48D1-9A5A-F6508D73E565}" type="slidenum">
              <a:rPr lang="de-DE" smtClean="0">
                <a:ea typeface="ＭＳ Ｐゴシック" pitchFamily="80" charset="-128"/>
              </a:rPr>
              <a:pPr/>
              <a:t>26</a:t>
            </a:fld>
            <a:endParaRPr lang="de-DE" dirty="0" smtClean="0">
              <a:ea typeface="ＭＳ Ｐゴシック" pitchFamily="8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xfrm>
            <a:off x="850900" y="744538"/>
            <a:ext cx="4960938" cy="3722687"/>
          </a:xfrm>
          <a:ln/>
        </p:spPr>
      </p:sp>
      <p:sp>
        <p:nvSpPr>
          <p:cNvPr id="18435" name="Notizenplatzhalter 2"/>
          <p:cNvSpPr>
            <a:spLocks noGrp="1"/>
          </p:cNvSpPr>
          <p:nvPr>
            <p:ph type="body" idx="1"/>
          </p:nvPr>
        </p:nvSpPr>
        <p:spPr>
          <a:noFill/>
          <a:ln/>
        </p:spPr>
        <p:txBody>
          <a:bodyPr/>
          <a:lstStyle/>
          <a:p>
            <a:r>
              <a:rPr lang="de-DE" dirty="0" smtClean="0"/>
              <a:t>Nachfrageorientierte</a:t>
            </a:r>
            <a:r>
              <a:rPr lang="de-DE" baseline="0" dirty="0" smtClean="0"/>
              <a:t> Beratung zum Thema interne Evaluation und Feedbackkultur durch die Beraterinnen und Berater für Schulentwicklung:</a:t>
            </a:r>
          </a:p>
          <a:p>
            <a:r>
              <a:rPr lang="de-DE" baseline="0" dirty="0" smtClean="0"/>
              <a:t>Unterstützung von ADD-Referentinnen und Referenten bei Schulleiterdienstbesprechungen, Beratung von Schulleitungen, Steuergruppen, Fachkonferenzen</a:t>
            </a:r>
          </a:p>
          <a:p>
            <a:r>
              <a:rPr lang="de-DE" baseline="0" dirty="0" smtClean="0"/>
              <a:t>Begleitung von Studientagen, Durchführung von Workshops</a:t>
            </a:r>
          </a:p>
          <a:p>
            <a:r>
              <a:rPr lang="de-DE" baseline="0" dirty="0" smtClean="0"/>
              <a:t>Themen sind z.B. Interne Evaluation, Feedbackkultur, Kollegiale Hospitation</a:t>
            </a:r>
          </a:p>
          <a:p>
            <a:r>
              <a:rPr lang="de-DE" baseline="0" dirty="0" smtClean="0"/>
              <a:t>Kommunikation und Kooperation im Kollegium</a:t>
            </a:r>
          </a:p>
          <a:p>
            <a:r>
              <a:rPr lang="de-DE" baseline="0" dirty="0" smtClean="0"/>
              <a:t>Projektmanagement</a:t>
            </a:r>
          </a:p>
          <a:p>
            <a:r>
              <a:rPr lang="de-DE" baseline="0" dirty="0" smtClean="0"/>
              <a:t>Zielvereinbarungen</a:t>
            </a:r>
          </a:p>
          <a:p>
            <a:r>
              <a:rPr lang="de-DE" baseline="0" dirty="0" smtClean="0"/>
              <a:t>… </a:t>
            </a:r>
            <a:endParaRPr lang="de-DE" dirty="0" smtClean="0"/>
          </a:p>
        </p:txBody>
      </p:sp>
      <p:sp>
        <p:nvSpPr>
          <p:cNvPr id="18436" name="Fußzeilenplatzhalter 3"/>
          <p:cNvSpPr>
            <a:spLocks noGrp="1"/>
          </p:cNvSpPr>
          <p:nvPr>
            <p:ph type="ftr" sz="quarter" idx="4"/>
          </p:nvPr>
        </p:nvSpPr>
        <p:spPr>
          <a:xfrm>
            <a:off x="1" y="9428164"/>
            <a:ext cx="2887663" cy="496887"/>
          </a:xfrm>
          <a:prstGeom prst="rect">
            <a:avLst/>
          </a:prstGeom>
          <a:noFill/>
        </p:spPr>
        <p:txBody>
          <a:bodyPr lIns="91429" tIns="45714" rIns="91429" bIns="45714"/>
          <a:lstStyle/>
          <a:p>
            <a:r>
              <a:rPr lang="de-DE" dirty="0" smtClean="0">
                <a:ea typeface="ＭＳ Ｐゴシック" pitchFamily="80" charset="-128"/>
              </a:rPr>
              <a:t>Pädagogisches Beratungssystem</a:t>
            </a:r>
          </a:p>
        </p:txBody>
      </p:sp>
      <p:sp>
        <p:nvSpPr>
          <p:cNvPr id="18437" name="Foliennummernplatzhalter 4"/>
          <p:cNvSpPr>
            <a:spLocks noGrp="1"/>
          </p:cNvSpPr>
          <p:nvPr>
            <p:ph type="sldNum" sz="quarter" idx="5"/>
          </p:nvPr>
        </p:nvSpPr>
        <p:spPr>
          <a:xfrm>
            <a:off x="3773488" y="9428164"/>
            <a:ext cx="2887662" cy="496887"/>
          </a:xfrm>
          <a:prstGeom prst="rect">
            <a:avLst/>
          </a:prstGeom>
          <a:noFill/>
        </p:spPr>
        <p:txBody>
          <a:bodyPr lIns="91429" tIns="45714" rIns="91429" bIns="45714"/>
          <a:lstStyle/>
          <a:p>
            <a:fld id="{F697552B-4D27-48D1-9A5A-F6508D73E565}" type="slidenum">
              <a:rPr lang="de-DE" smtClean="0">
                <a:ea typeface="ＭＳ Ｐゴシック" pitchFamily="80" charset="-128"/>
              </a:rPr>
              <a:pPr/>
              <a:t>27</a:t>
            </a:fld>
            <a:endParaRPr lang="de-DE" dirty="0" smtClean="0">
              <a:ea typeface="ＭＳ Ｐゴシック" pitchFamily="8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 </a:t>
            </a:r>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de-DE" dirty="0" smtClean="0"/>
              <a:t>Freitextsuche Interne Evaluation</a:t>
            </a:r>
          </a:p>
          <a:p>
            <a:r>
              <a:rPr lang="de-DE" sz="1100" b="1" dirty="0" smtClean="0"/>
              <a:t>Bausteine Schulentwicklung konkret für Schulleitungen, Steuergruppen, Fachkonferenzen und Interessierte</a:t>
            </a:r>
            <a:endParaRPr lang="de-DE" sz="1100" dirty="0" smtClean="0"/>
          </a:p>
          <a:p>
            <a:r>
              <a:rPr lang="de-DE" sz="1100" dirty="0" smtClean="0"/>
              <a:t>  - durchgeführt von Berater/innen für Schulentwicklung gemeinsam mit AQS-Referenten/innen</a:t>
            </a:r>
          </a:p>
          <a:p>
            <a:endParaRPr lang="de-DE" sz="1100" dirty="0" smtClean="0"/>
          </a:p>
          <a:p>
            <a:r>
              <a:rPr lang="de-DE" sz="1100" b="1" dirty="0" smtClean="0"/>
              <a:t>Baustein 1: Interne Evaluationen durchführen</a:t>
            </a:r>
            <a:endParaRPr lang="de-DE" sz="1100" dirty="0" smtClean="0"/>
          </a:p>
          <a:p>
            <a:r>
              <a:rPr lang="de-DE" sz="1100" dirty="0" smtClean="0"/>
              <a:t>Durch interne Evaluation</a:t>
            </a:r>
            <a:r>
              <a:rPr lang="de-DE" sz="1100" i="1" dirty="0" smtClean="0"/>
              <a:t> </a:t>
            </a:r>
            <a:r>
              <a:rPr lang="de-DE" sz="1100" dirty="0" smtClean="0"/>
              <a:t>vergewissert sich die Schule über den Erfolg ihrer Arbeit. Aufgrund der Ergebnisse trifft sie Entscheidungen über ihren weiteren Weg (z.B. im Rahmen von Zielvereinbarungsprozessen) oder überprüft, ob die Umsetzung der Ziele gelungen ist und welche Konsequenzen sich daraus ergeben. </a:t>
            </a:r>
          </a:p>
          <a:p>
            <a:r>
              <a:rPr lang="de-DE" sz="1100" dirty="0" smtClean="0"/>
              <a:t>In diesem Baustein werden Sie sich konkret mit den einzelnen Phasen des Evaluationszyklus auseinandersetzen. Sie lernen unterschiedliche Methoden und Verfahren kennen, die Sie sowohl für die Bestandsaufnahme, als auch für die Überprüfung der Zielerreichung nutzen können. Standardisierte, praxiserprobte Fragebögen, die Sie auch an ihre eigenen Bedürfnisse anpassen können, werden Ihnen vorgestellt.</a:t>
            </a:r>
            <a:r>
              <a:rPr lang="de-DE" sz="1100" strike="sngStrike" dirty="0" smtClean="0"/>
              <a:t> </a:t>
            </a:r>
            <a:endParaRPr lang="de-DE" sz="1100" dirty="0" smtClean="0"/>
          </a:p>
          <a:p>
            <a:r>
              <a:rPr lang="de-DE" sz="1100" dirty="0" smtClean="0"/>
              <a:t> </a:t>
            </a:r>
          </a:p>
          <a:p>
            <a:r>
              <a:rPr lang="de-DE" sz="1100" b="1" dirty="0" smtClean="0"/>
              <a:t>Baustein 2: Mit Ergebnissen der internen Evaluation weiterarbeiten </a:t>
            </a:r>
            <a:endParaRPr lang="de-DE" sz="1100" dirty="0" smtClean="0"/>
          </a:p>
          <a:p>
            <a:r>
              <a:rPr lang="de-DE" sz="1100" dirty="0" smtClean="0"/>
              <a:t>Evaluationsergebnisse stellen sich oft als unübersichtliche Datenflut dar. In diesem Baustein geht es darum, wie diese Rückmeldungen konstruktiv, effizient und produktiv für Schule und Unterricht nutzbar gemacht werden können. Dabei werden die Reflexion der Ziele der Erhebung, die Beurteilung der Relevanz der Daten und Methoden der Auswertung in den Blick genommen. Sie lernen Möglichkeiten der organisatorischen Planung, der Sicherung von Transparenz sowie der Veröffentlichung von Ergebnissen, unter Beachtung des Datenschutzes, kennen. </a:t>
            </a:r>
          </a:p>
          <a:p>
            <a:r>
              <a:rPr lang="de-DE" sz="1100" b="1" dirty="0" smtClean="0"/>
              <a:t> </a:t>
            </a:r>
            <a:endParaRPr lang="de-DE" sz="1100" dirty="0" smtClean="0"/>
          </a:p>
          <a:p>
            <a:r>
              <a:rPr lang="de-DE" sz="1100" b="1" dirty="0" smtClean="0"/>
              <a:t>Baustein 3: Feedbackkultur weiterentwickeln</a:t>
            </a:r>
            <a:endParaRPr lang="de-DE" sz="1100" dirty="0" smtClean="0"/>
          </a:p>
          <a:p>
            <a:r>
              <a:rPr lang="de-DE" sz="1100" dirty="0" smtClean="0"/>
              <a:t>Das systematische Einholen von Feedback auf der individuellen Ebene (z.B. von Kolleginnen und Kollegen, Schülerinnen und Schülern oder Eltern) ist ein Beitrag zur Weiterentwicklung der Professionalität der Lehrkräfte, die – in vielen Fällen gemeinsam – ihren Unterricht systematisch analysieren und verbessern wollen. Gleichzeitig ist Feedbackkultur eine Frage von Werten und Haltungen und somit ein Schritt zu verändertem Lehren und Lernen im gesamten System Schule. Sie erhalten in diesem Baustein einen Überblick über Feedback-Methoden und -Instrumente (z.B. zur kollegialen Hospitation und Reflexion oder zu Feedbackgesprächen mit Schülerinnen und Schülern). Außerdem werden Sie Hinweise zu vielfältigen Materialien sowie Anregungen zur Umsetzung in Ihrer Schule bekommen.</a:t>
            </a:r>
          </a:p>
          <a:p>
            <a:endParaRPr lang="de-DE" dirty="0" smtClean="0"/>
          </a:p>
          <a:p>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sz="1100" b="1" dirty="0" smtClean="0"/>
              <a:t>Beschreibung der  InES online Software-Schulung:</a:t>
            </a:r>
          </a:p>
          <a:p>
            <a:r>
              <a:rPr lang="de-DE" sz="1100" dirty="0" smtClean="0"/>
              <a:t>Wie gestaltet man sinnvoll ein Schülerfeedback? Wie führt man gewinnbringend formative interne Evaluationen durch? </a:t>
            </a:r>
            <a:br>
              <a:rPr lang="de-DE" sz="1100" dirty="0" smtClean="0"/>
            </a:br>
            <a:r>
              <a:rPr lang="de-DE" sz="1100" dirty="0" smtClean="0"/>
              <a:t>Welche Methoden haben sich in der Praxis bewährt und wie fasst man gesammelte Daten so zusammen, dass eine Bewertung schnell und einfach möglich ist?</a:t>
            </a:r>
          </a:p>
          <a:p>
            <a:r>
              <a:rPr lang="de-DE" sz="1100" dirty="0" smtClean="0"/>
              <a:t> Lehrkräften aller Schularten bieten wir an, unsere Online-Befragungssoftware InES online zu nutzen. </a:t>
            </a:r>
            <a:br>
              <a:rPr lang="de-DE" sz="1100" dirty="0" smtClean="0"/>
            </a:br>
            <a:r>
              <a:rPr lang="de-DE" sz="1100" dirty="0" smtClean="0"/>
              <a:t>Hier können Sie, ohne eine Software installieren und pflegen zu müssen, eigene Befragungen anlegen und verwalten. </a:t>
            </a:r>
            <a:br>
              <a:rPr lang="de-DE" sz="1100" dirty="0" smtClean="0"/>
            </a:br>
            <a:r>
              <a:rPr lang="de-DE" sz="1100" dirty="0" smtClean="0"/>
              <a:t>Ein Schülerfeedback zum Unterricht allgemein oder eine größere Befragung von Schülerinnen und Schülern, Eltern und Lehrerkräften zu unterschiedlichen Themen ist über InES online schnell und einfach realisiert.</a:t>
            </a:r>
          </a:p>
          <a:p>
            <a:r>
              <a:rPr lang="de-DE" sz="1100" dirty="0" smtClean="0"/>
              <a:t> In der dreistündigen Schulung wird der Umgang mit InES online erlernt, damit Sie die Software für eigene Befragungen sinnvoll nutzen können.</a:t>
            </a:r>
          </a:p>
          <a:p>
            <a:r>
              <a:rPr lang="de-DE" sz="1100" dirty="0" smtClean="0"/>
              <a:t> Inhalte der InES online Schulung sind: Anmeldung bei InES online, Auswahl von Fragebögen, Anlegen und Auswerten einer Onlinebefragung, Importieren eines Fragebogens und Anpassen bzw. Erstellen von Fragebögen.</a:t>
            </a:r>
          </a:p>
          <a:p>
            <a:r>
              <a:rPr lang="de-DE" sz="1100" dirty="0" smtClean="0"/>
              <a:t> Je nach Interessen und Vorerfahrung der Schulungsbesucher, kann dieser Basisteil der Schulung (Teil I) um einen Block zum Thema "Erstellen dynamischer Fragebögen" bzw. </a:t>
            </a:r>
            <a:br>
              <a:rPr lang="de-DE" sz="1100" dirty="0" smtClean="0"/>
            </a:br>
            <a:r>
              <a:rPr lang="de-DE" sz="1100" dirty="0" smtClean="0"/>
              <a:t>"Erstellen von Fragebogenpaketen mit vergleichenden Darstellungen der Mittelwerte im Liniendiagramm" (Teil II) erweitert werden.</a:t>
            </a:r>
          </a:p>
          <a:p>
            <a:endParaRPr lang="de-DE" i="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ln/>
        </p:spPr>
      </p:sp>
      <p:sp>
        <p:nvSpPr>
          <p:cNvPr id="50179"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dirty="0" smtClean="0">
              <a:latin typeface="Arial" pitchFamily="34" charset="0"/>
              <a:ea typeface="ＭＳ Ｐゴシック" pitchFamily="34" charset="-128"/>
            </a:endParaRPr>
          </a:p>
        </p:txBody>
      </p:sp>
      <p:sp>
        <p:nvSpPr>
          <p:cNvPr id="50180" name="Foliennummernplatzhalter 3"/>
          <p:cNvSpPr>
            <a:spLocks noGrp="1"/>
          </p:cNvSpPr>
          <p:nvPr>
            <p:ph type="sldNum" sz="quarter" idx="5"/>
          </p:nvPr>
        </p:nvSpPr>
        <p:spPr>
          <a:xfrm>
            <a:off x="3773488" y="9428164"/>
            <a:ext cx="2887662" cy="4968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lstStyle>
            <a:lvl1pPr eaLnBrk="0" hangingPunct="0">
              <a:defRPr sz="2400">
                <a:solidFill>
                  <a:schemeClr val="tx1"/>
                </a:solidFill>
                <a:latin typeface="Arial" pitchFamily="34" charset="0"/>
                <a:ea typeface="ＭＳ Ｐゴシック" pitchFamily="34" charset="-128"/>
              </a:defRPr>
            </a:lvl1pPr>
            <a:lvl2pPr marL="747317" indent="-287428" eaLnBrk="0" hangingPunct="0">
              <a:defRPr sz="2400">
                <a:solidFill>
                  <a:schemeClr val="tx1"/>
                </a:solidFill>
                <a:latin typeface="Arial" pitchFamily="34" charset="0"/>
                <a:ea typeface="ＭＳ Ｐゴシック" pitchFamily="34" charset="-128"/>
              </a:defRPr>
            </a:lvl2pPr>
            <a:lvl3pPr marL="1149717" indent="-229944" eaLnBrk="0" hangingPunct="0">
              <a:defRPr sz="2400">
                <a:solidFill>
                  <a:schemeClr val="tx1"/>
                </a:solidFill>
                <a:latin typeface="Arial" pitchFamily="34" charset="0"/>
                <a:ea typeface="ＭＳ Ｐゴシック" pitchFamily="34" charset="-128"/>
              </a:defRPr>
            </a:lvl3pPr>
            <a:lvl4pPr marL="1609603" indent="-229944" eaLnBrk="0" hangingPunct="0">
              <a:defRPr sz="2400">
                <a:solidFill>
                  <a:schemeClr val="tx1"/>
                </a:solidFill>
                <a:latin typeface="Arial" pitchFamily="34" charset="0"/>
                <a:ea typeface="ＭＳ Ｐゴシック" pitchFamily="34" charset="-128"/>
              </a:defRPr>
            </a:lvl4pPr>
            <a:lvl5pPr marL="2069490" indent="-229944" eaLnBrk="0" hangingPunct="0">
              <a:defRPr sz="2400">
                <a:solidFill>
                  <a:schemeClr val="tx1"/>
                </a:solidFill>
                <a:latin typeface="Arial" pitchFamily="34" charset="0"/>
                <a:ea typeface="ＭＳ Ｐゴシック" pitchFamily="34" charset="-128"/>
              </a:defRPr>
            </a:lvl5pPr>
            <a:lvl6pPr marL="2529377" indent="-229944"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89264" indent="-22994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49150" indent="-229944"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09038" indent="-229944"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6110622-767C-42D4-ABD1-3A75F06C249C}" type="slidenum">
              <a:rPr lang="de-DE" sz="1200" smtClean="0"/>
              <a:pPr/>
              <a:t>30</a:t>
            </a:fld>
            <a:endParaRPr lang="de-DE"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200" kern="1200" dirty="0" smtClean="0">
              <a:solidFill>
                <a:schemeClr val="tx1"/>
              </a:solidFill>
              <a:effectLst/>
              <a:latin typeface="Arial" pitchFamily="-112" charset="0"/>
              <a:ea typeface="ＭＳ Ｐゴシック" pitchFamily="-112" charset="-128"/>
              <a:cs typeface="ＭＳ Ｐゴシック" pitchFamily="-112" charset="-128"/>
            </a:endParaRP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In der Bildungspolitik (z.B. Schulgesetz Rheinland-Pfalz §23,2) und in der Schulentwicklungsforschung (z.B. Rolff, </a:t>
            </a:r>
            <a:r>
              <a:rPr lang="de-DE" sz="1200" kern="1200" dirty="0" err="1" smtClean="0">
                <a:solidFill>
                  <a:schemeClr val="tx1"/>
                </a:solidFill>
                <a:effectLst/>
                <a:latin typeface="Arial" pitchFamily="-112" charset="0"/>
                <a:ea typeface="ＭＳ Ｐゴシック" pitchFamily="-112" charset="-128"/>
                <a:cs typeface="ＭＳ Ｐゴシック" pitchFamily="-112" charset="-128"/>
              </a:rPr>
              <a:t>Buhren</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Helmke) besteht weitgehend Einigkeit, dass Schulen ihre Qualitätsentwicklung </a:t>
            </a:r>
            <a:r>
              <a:rPr lang="de-DE" sz="1400" b="1" kern="1200" dirty="0" smtClean="0">
                <a:solidFill>
                  <a:srgbClr val="FF0000"/>
                </a:solidFill>
                <a:effectLst/>
                <a:latin typeface="Arial" pitchFamily="-112" charset="0"/>
                <a:ea typeface="ＭＳ Ｐゴシック" pitchFamily="-112" charset="-128"/>
                <a:cs typeface="ＭＳ Ｐゴシック" pitchFamily="-112" charset="-128"/>
              </a:rPr>
              <a:t>kontinuierlich</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datengestützt</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und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zielorientiert</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betreiben sollen.  </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 </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Dieser Prozess kann wie folgt beschrieben werden: Eine Schule formuliert nach Analyse des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IST-Standes</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(interne Evaluationsdaten, AQS Bericht, VERA, etc.) zu wesentlichen Entwicklungsfeldern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Ziele</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nach dem SMART-Prinzip. Sie plant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Maßnahmen</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zur Zielerreichung,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dokumentiert</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sie auf einem Formblatt, das im Wesentlichen die Spalten „Ziel, Maßnahme, Evaluation“ enthält, und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kommuniziert</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ihre Planungen und Überlegungen intern und mit der Schulaufsicht. Die Anzahl der Ziele kann dabei u.a. von der Ebene der Zielformulierung, Laufzeit der Vereinbarung sowie Schulgröße und Schulart abhängig sein. </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Um an definierten Stellen im laufenden Umsetzungsprozess oder an dessen Ende feststellen zu können, ob die Schule ihre selbst gesetzten (vereinbarten)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Ziele</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auch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erreicht</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hat, setzt sie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Verfahren der internen Evaluation</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ein. </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 </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Dabei wird sie entsprechend ihrer Zielformulierung entweder stärker Instrumente anwenden, die den Prozess (z.B. Unterrichtsverlauf, Auswertungen von Hospitationen, Befragungen zum Unterricht) im Blick haben, oder solche, die Ergebnisse in Bezug auf das Produkt (z.B. Lernertrag, Klassenarbeiten, Tests) liefern. Danach beginnt für die Schule der Prozess „gemeinsam Ziele entwickeln, vereinbaren und erreichen“ von neuem.</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 </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Die Schulen erfahren bei ihrer Arbeit zur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kontinuierlichen Qualitätsentwicklung</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Unterstützung durch Schulaufsicht, PL und AQS.</a:t>
            </a:r>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None/>
            </a:pPr>
            <a:r>
              <a:rPr lang="de-DE" sz="1100" dirty="0" smtClean="0"/>
              <a:t>InES (Interne Evaluation in Schulen) ist ein Kooperationsprojekt zwischen …</a:t>
            </a:r>
          </a:p>
          <a:p>
            <a:pPr marL="168636" indent="-168636">
              <a:buFont typeface="Arial" pitchFamily="34" charset="0"/>
              <a:buChar char="•"/>
            </a:pPr>
            <a:r>
              <a:rPr lang="de-DE" sz="1100" dirty="0" smtClean="0"/>
              <a:t>dem Pädagogischen Landesinstitut (PL), Referat 2.01 Schulentwicklung und Evaluation,</a:t>
            </a:r>
          </a:p>
          <a:p>
            <a:pPr marL="168636" indent="-168636">
              <a:buFont typeface="Arial" pitchFamily="34" charset="0"/>
              <a:buChar char="•"/>
            </a:pPr>
            <a:r>
              <a:rPr lang="de-DE" sz="1100" dirty="0" smtClean="0"/>
              <a:t>der Agentur für Qualitätssicherung, Evaluation und Selbständigkeit von Schulen (AQS), Fachbereich 3 Wissenschaft und Analyse und </a:t>
            </a:r>
          </a:p>
          <a:p>
            <a:pPr marL="168636" indent="-168636">
              <a:buFont typeface="Arial" pitchFamily="34" charset="0"/>
              <a:buChar char="•"/>
            </a:pPr>
            <a:r>
              <a:rPr lang="de-DE" sz="1100" dirty="0" smtClean="0"/>
              <a:t>der Aufsichts- und Dienstleistungsdirektion (ADD), Abteilung 3 Schulen </a:t>
            </a:r>
          </a:p>
          <a:p>
            <a:pPr>
              <a:buNone/>
            </a:pPr>
            <a:r>
              <a:rPr lang="de-DE" sz="1100" dirty="0" smtClean="0"/>
              <a:t>im Auftrag des Ministeriums für Bildung, Wissenschaft, Weiterbildung und Kultur (MBWWK)</a:t>
            </a:r>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100" b="0" dirty="0" smtClean="0"/>
              <a:t>Visible“: Alles was dazu beiträgt, die Wirksamkeit von Lernprozessen sichtbar zu machen </a:t>
            </a:r>
          </a:p>
          <a:p>
            <a:r>
              <a:rPr lang="de-DE" sz="1100" b="0" i="1" dirty="0" smtClean="0"/>
              <a:t>(im Sinne von erkennbar, belegbar, einsehbar, einsichtig, thematisierbar, verhandelbar) </a:t>
            </a:r>
          </a:p>
          <a:p>
            <a:r>
              <a:rPr lang="de-DE" sz="1100" b="0" dirty="0" smtClean="0"/>
              <a:t>Literatur</a:t>
            </a:r>
            <a:r>
              <a:rPr lang="de-DE" sz="1100" b="0" baseline="0" dirty="0" smtClean="0"/>
              <a:t> </a:t>
            </a:r>
            <a:r>
              <a:rPr lang="de-DE" sz="1100" b="0" dirty="0" err="1" smtClean="0"/>
              <a:t>Buhren</a:t>
            </a:r>
            <a:r>
              <a:rPr lang="de-DE" sz="1100" b="0" dirty="0" smtClean="0"/>
              <a:t>, Claus: Selbstevaluation in Schule und Unterricht, </a:t>
            </a:r>
            <a:r>
              <a:rPr lang="de-DE" sz="1100" b="0" dirty="0" err="1" smtClean="0"/>
              <a:t>Luchterhand</a:t>
            </a:r>
            <a:r>
              <a:rPr lang="de-DE" sz="1100" b="0" dirty="0" smtClean="0"/>
              <a:t>, 2009</a:t>
            </a:r>
          </a:p>
          <a:p>
            <a:r>
              <a:rPr lang="de-DE" sz="1200" b="0" kern="1200" dirty="0" smtClean="0">
                <a:solidFill>
                  <a:schemeClr val="tx1"/>
                </a:solidFill>
                <a:latin typeface="Arial" pitchFamily="-112" charset="0"/>
                <a:ea typeface="ＭＳ Ｐゴシック" pitchFamily="-112" charset="-128"/>
                <a:cs typeface="ＭＳ Ｐゴシック" pitchFamily="-112" charset="-128"/>
              </a:rPr>
              <a:t>Helmke, Andreas: Unterrichtsqualität. Erfassen, Bewerten, Verbessern,</a:t>
            </a:r>
            <a:r>
              <a:rPr lang="de-DE" sz="1200" b="0" kern="1200" baseline="0" dirty="0" smtClean="0">
                <a:solidFill>
                  <a:schemeClr val="tx1"/>
                </a:solidFill>
                <a:latin typeface="Arial" pitchFamily="-112" charset="0"/>
                <a:ea typeface="ＭＳ Ｐゴシック" pitchFamily="-112" charset="-128"/>
                <a:cs typeface="ＭＳ Ｐゴシック" pitchFamily="-112" charset="-128"/>
              </a:rPr>
              <a:t> </a:t>
            </a:r>
            <a:r>
              <a:rPr lang="de-DE" sz="1200" b="0" kern="1200" baseline="0" dirty="0" err="1" smtClean="0">
                <a:solidFill>
                  <a:schemeClr val="tx1"/>
                </a:solidFill>
                <a:latin typeface="Arial" pitchFamily="-112" charset="0"/>
                <a:ea typeface="ＭＳ Ｐゴシック" pitchFamily="-112" charset="-128"/>
                <a:cs typeface="ＭＳ Ｐゴシック" pitchFamily="-112" charset="-128"/>
              </a:rPr>
              <a:t>Kallmeyer</a:t>
            </a:r>
            <a:r>
              <a:rPr lang="de-DE" sz="1200" b="0" kern="1200" baseline="0" dirty="0" smtClean="0">
                <a:solidFill>
                  <a:schemeClr val="tx1"/>
                </a:solidFill>
                <a:latin typeface="Arial" pitchFamily="-112" charset="0"/>
                <a:ea typeface="ＭＳ Ｐゴシック" pitchFamily="-112" charset="-128"/>
                <a:cs typeface="ＭＳ Ｐゴシック" pitchFamily="-112" charset="-128"/>
              </a:rPr>
              <a:t> 2010</a:t>
            </a:r>
          </a:p>
          <a:p>
            <a:pPr marL="0" marR="0" indent="0" algn="l" defTabSz="914400" rtl="0" eaLnBrk="0" fontAlgn="base" latinLnBrk="0" hangingPunct="0">
              <a:lnSpc>
                <a:spcPct val="100000"/>
              </a:lnSpc>
              <a:spcBef>
                <a:spcPct val="30000"/>
              </a:spcBef>
              <a:spcAft>
                <a:spcPct val="0"/>
              </a:spcAft>
              <a:buClrTx/>
              <a:buSzTx/>
              <a:buFontTx/>
              <a:buNone/>
              <a:tabLst/>
              <a:defRPr/>
            </a:pPr>
            <a:r>
              <a:rPr lang="de-DE" b="0" dirty="0" smtClean="0"/>
              <a:t>Kempfert, Rolff: Qualität und Evaluation: ein Leitfaden für pädagogisches Qualitätsmanagement, Beltz 2005</a:t>
            </a:r>
          </a:p>
          <a:p>
            <a:endParaRPr lang="de-DE" sz="1200" b="0" kern="1200" baseline="0" dirty="0" smtClean="0">
              <a:solidFill>
                <a:schemeClr val="tx1"/>
              </a:solidFill>
              <a:latin typeface="Arial" pitchFamily="-112" charset="0"/>
              <a:ea typeface="ＭＳ Ｐゴシック" pitchFamily="-112" charset="-128"/>
              <a:cs typeface="ＭＳ Ｐゴシック" pitchFamily="-112" charset="-128"/>
            </a:endParaRPr>
          </a:p>
          <a:p>
            <a:endParaRPr lang="de-DE" sz="1200" b="0" kern="1200" baseline="0" dirty="0" smtClean="0">
              <a:solidFill>
                <a:schemeClr val="tx1"/>
              </a:solidFill>
              <a:latin typeface="Arial" pitchFamily="-112" charset="0"/>
              <a:ea typeface="ＭＳ Ｐゴシック" pitchFamily="-112" charset="-128"/>
              <a:cs typeface="ＭＳ Ｐゴシック" pitchFamily="-112" charset="-128"/>
            </a:endParaRPr>
          </a:p>
          <a:p>
            <a:endParaRPr lang="de-DE" sz="1100" dirty="0" smtClean="0"/>
          </a:p>
          <a:p>
            <a:endParaRPr lang="de-DE" sz="11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875081">
              <a:defRPr/>
            </a:pPr>
            <a:r>
              <a:rPr lang="de-DE" sz="1100" dirty="0" smtClean="0"/>
              <a:t>Zur Unterstützung der rheinland-pfälzischen Schulen bei ihrer internen Evaluation, hat die AQS ihre Verfahren und Erhebungsinstrumente der externen Evaluation für die interne Evaluation der Schulen angepasst und aufbereitet. In die Erarbeitung des Angebots sind vielfältige Erfahrungen und Rückmeldungen aus der externen Evaluation eingeflossen. </a:t>
            </a:r>
          </a:p>
          <a:p>
            <a:pPr defTabSz="875081">
              <a:defRPr/>
            </a:pPr>
            <a:endParaRPr lang="de-DE" sz="1100" dirty="0" smtClean="0"/>
          </a:p>
          <a:p>
            <a:pPr defTabSz="875081">
              <a:defRPr/>
            </a:pPr>
            <a:r>
              <a:rPr lang="de-DE" sz="1100" dirty="0" smtClean="0"/>
              <a:t>Zudem wurden im Rahmen einer Testphase die erarbeiteten Materialien sieben Schulen unterschiedlicher Schularten vorgelegt und von ihnen hinsichtlich ihrer Benutzerfreundlichkeit und ihres Gebrauchswertes beurteilt. Das Angebot wurde entsprechend der schulischen Rückmeldungen angepasst. Den Schulen können somit wissenschaftlich fundierte sowie praktisch erprobte Materialien und Erhebungsinstrumente zur Verfügung gestellt werden.</a:t>
            </a:r>
          </a:p>
          <a:p>
            <a:endParaRPr lang="de-DE" dirty="0" smtClean="0"/>
          </a:p>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875081">
              <a:defRPr/>
            </a:pPr>
            <a:r>
              <a:rPr lang="de-DE" sz="1100" dirty="0" smtClean="0"/>
              <a:t>Die Inhalte der Erhebungsinstrumente knüpfen unmittelbar an die der externen Evaluation an, sodass auf Grundlage der Ergebnisse im AQS-Evaluationsbericht eine passgenaue Evaluation der Entwicklungsprozesse in  Schule und Unterricht erfolgen kann. In den unterschiedlichen Erhebungsinstrumenten für Grundschulen, die Gruppe der weiterführenden Schulen sowie für berufsbildende Schulen wurden schulartspezifische Besonderheiten berücksichtigt.</a:t>
            </a:r>
          </a:p>
          <a:p>
            <a:endParaRPr lang="de-DE" dirty="0" smtClean="0"/>
          </a:p>
          <a:p>
            <a:endParaRPr lang="de-DE" dirty="0" smtClean="0"/>
          </a:p>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elfolie">
    <p:spTree>
      <p:nvGrpSpPr>
        <p:cNvPr id="1" name=""/>
        <p:cNvGrpSpPr/>
        <p:nvPr/>
      </p:nvGrpSpPr>
      <p:grpSpPr>
        <a:xfrm>
          <a:off x="0" y="0"/>
          <a:ext cx="0" cy="0"/>
          <a:chOff x="0" y="0"/>
          <a:chExt cx="0" cy="0"/>
        </a:xfrm>
      </p:grpSpPr>
      <p:grpSp>
        <p:nvGrpSpPr>
          <p:cNvPr id="4" name="Group 36"/>
          <p:cNvGrpSpPr>
            <a:grpSpLocks/>
          </p:cNvGrpSpPr>
          <p:nvPr userDrawn="1"/>
        </p:nvGrpSpPr>
        <p:grpSpPr bwMode="auto">
          <a:xfrm>
            <a:off x="0" y="1585913"/>
            <a:ext cx="7264400" cy="90487"/>
            <a:chOff x="0" y="672"/>
            <a:chExt cx="4576" cy="57"/>
          </a:xfrm>
        </p:grpSpPr>
        <p:sp>
          <p:nvSpPr>
            <p:cNvPr id="5" name="Rectangle 17"/>
            <p:cNvSpPr>
              <a:spLocks noChangeArrowheads="1"/>
            </p:cNvSpPr>
            <p:nvPr userDrawn="1"/>
          </p:nvSpPr>
          <p:spPr bwMode="auto">
            <a:xfrm>
              <a:off x="450" y="672"/>
              <a:ext cx="4126" cy="57"/>
            </a:xfrm>
            <a:prstGeom prst="rect">
              <a:avLst/>
            </a:prstGeom>
            <a:solidFill>
              <a:srgbClr val="8F1936"/>
            </a:solidFill>
            <a:ln w="9525">
              <a:noFill/>
              <a:miter lim="800000"/>
              <a:headEnd/>
              <a:tailEnd/>
            </a:ln>
          </p:spPr>
          <p:txBody>
            <a:bodyPr wrap="none" anchor="ctr"/>
            <a:lstStyle/>
            <a:p>
              <a:pPr eaLnBrk="0" hangingPunct="0">
                <a:defRPr/>
              </a:pPr>
              <a:endParaRPr lang="de-DE" dirty="0"/>
            </a:p>
          </p:txBody>
        </p:sp>
        <p:sp>
          <p:nvSpPr>
            <p:cNvPr id="6" name="Rectangle 18"/>
            <p:cNvSpPr>
              <a:spLocks noChangeArrowheads="1"/>
            </p:cNvSpPr>
            <p:nvPr userDrawn="1"/>
          </p:nvSpPr>
          <p:spPr bwMode="auto">
            <a:xfrm>
              <a:off x="0" y="672"/>
              <a:ext cx="453" cy="57"/>
            </a:xfrm>
            <a:prstGeom prst="rect">
              <a:avLst/>
            </a:prstGeom>
            <a:solidFill>
              <a:srgbClr val="C0C0C0"/>
            </a:solidFill>
            <a:ln w="9525">
              <a:noFill/>
              <a:miter lim="800000"/>
              <a:headEnd/>
              <a:tailEnd/>
            </a:ln>
          </p:spPr>
          <p:txBody>
            <a:bodyPr wrap="none" anchor="ctr"/>
            <a:lstStyle/>
            <a:p>
              <a:pPr eaLnBrk="0" hangingPunct="0">
                <a:defRPr/>
              </a:pPr>
              <a:endParaRPr lang="de-DE" dirty="0"/>
            </a:p>
          </p:txBody>
        </p:sp>
      </p:grpSp>
      <p:sp>
        <p:nvSpPr>
          <p:cNvPr id="7" name="Textfeld 6"/>
          <p:cNvSpPr txBox="1"/>
          <p:nvPr userDrawn="1"/>
        </p:nvSpPr>
        <p:spPr>
          <a:xfrm>
            <a:off x="7264400" y="6604000"/>
            <a:ext cx="1160463" cy="254000"/>
          </a:xfrm>
          <a:prstGeom prst="rect">
            <a:avLst/>
          </a:prstGeom>
          <a:noFill/>
        </p:spPr>
        <p:txBody>
          <a:bodyPr lIns="0" tIns="0" rIns="0" bIns="0" anchor="ctr"/>
          <a:lstStyle/>
          <a:p>
            <a:pPr algn="r" eaLnBrk="0" hangingPunct="0">
              <a:defRPr/>
            </a:pPr>
            <a:r>
              <a:rPr lang="de-DE" sz="900" dirty="0">
                <a:solidFill>
                  <a:srgbClr val="606060"/>
                </a:solidFill>
                <a:latin typeface="Bliss Light" charset="0"/>
              </a:rPr>
              <a:t>Folie </a:t>
            </a:r>
            <a:fld id="{472CAB71-DD83-4C06-999F-D79B9AF812F6}" type="slidenum">
              <a:rPr lang="de-DE" sz="900">
                <a:solidFill>
                  <a:srgbClr val="606060"/>
                </a:solidFill>
                <a:latin typeface="Bliss Light" charset="0"/>
              </a:rPr>
              <a:pPr algn="r" eaLnBrk="0" hangingPunct="0">
                <a:defRPr/>
              </a:pPr>
              <a:t>‹Nr.›</a:t>
            </a:fld>
            <a:r>
              <a:rPr lang="de-DE" sz="900" dirty="0">
                <a:solidFill>
                  <a:srgbClr val="606060"/>
                </a:solidFill>
                <a:latin typeface="Bliss Light" charset="0"/>
              </a:rPr>
              <a:t>  </a:t>
            </a:r>
          </a:p>
        </p:txBody>
      </p:sp>
      <p:sp>
        <p:nvSpPr>
          <p:cNvPr id="8" name="Rectangle 6"/>
          <p:cNvSpPr>
            <a:spLocks noChangeArrowheads="1"/>
          </p:cNvSpPr>
          <p:nvPr userDrawn="1"/>
        </p:nvSpPr>
        <p:spPr bwMode="auto">
          <a:xfrm>
            <a:off x="0" y="1673225"/>
            <a:ext cx="9144000" cy="4937125"/>
          </a:xfrm>
          <a:prstGeom prst="rect">
            <a:avLst/>
          </a:prstGeom>
          <a:solidFill>
            <a:srgbClr val="8F1936">
              <a:alpha val="90195"/>
            </a:srgbClr>
          </a:solidFill>
          <a:ln w="9525">
            <a:noFill/>
            <a:miter lim="800000"/>
            <a:headEnd/>
            <a:tailEnd/>
          </a:ln>
        </p:spPr>
        <p:txBody>
          <a:bodyPr wrap="none" lIns="0" tIns="0" rIns="0" bIns="0" anchor="ctr"/>
          <a:lstStyle/>
          <a:p>
            <a:pPr eaLnBrk="0" hangingPunct="0">
              <a:defRPr/>
            </a:pPr>
            <a:endParaRPr lang="de-DE" dirty="0"/>
          </a:p>
        </p:txBody>
      </p:sp>
      <p:sp>
        <p:nvSpPr>
          <p:cNvPr id="9" name="Textfeld 21"/>
          <p:cNvSpPr txBox="1">
            <a:spLocks noChangeArrowheads="1"/>
          </p:cNvSpPr>
          <p:nvPr userDrawn="1"/>
        </p:nvSpPr>
        <p:spPr bwMode="auto">
          <a:xfrm>
            <a:off x="714375" y="6604000"/>
            <a:ext cx="5040313" cy="254000"/>
          </a:xfrm>
          <a:prstGeom prst="rect">
            <a:avLst/>
          </a:prstGeom>
          <a:noFill/>
          <a:ln>
            <a:noFill/>
          </a:ln>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de-DE" sz="900" dirty="0" smtClean="0">
              <a:solidFill>
                <a:srgbClr val="606060"/>
              </a:solidFill>
              <a:cs typeface="Arial" charset="0"/>
            </a:endParaRPr>
          </a:p>
        </p:txBody>
      </p:sp>
      <p:sp>
        <p:nvSpPr>
          <p:cNvPr id="10" name="Textfeld 22"/>
          <p:cNvSpPr txBox="1">
            <a:spLocks noChangeArrowheads="1"/>
          </p:cNvSpPr>
          <p:nvPr userDrawn="1"/>
        </p:nvSpPr>
        <p:spPr bwMode="auto">
          <a:xfrm>
            <a:off x="6003925" y="6604000"/>
            <a:ext cx="1260475" cy="254000"/>
          </a:xfrm>
          <a:prstGeom prst="rect">
            <a:avLst/>
          </a:prstGeom>
          <a:noFill/>
          <a:ln>
            <a:noFill/>
          </a:ln>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endParaRPr lang="de-DE" sz="900" dirty="0" smtClean="0">
              <a:solidFill>
                <a:srgbClr val="606060"/>
              </a:solidFill>
              <a:cs typeface="Arial" charset="0"/>
            </a:endParaRPr>
          </a:p>
        </p:txBody>
      </p:sp>
      <p:sp>
        <p:nvSpPr>
          <p:cNvPr id="2" name="Titel 1"/>
          <p:cNvSpPr>
            <a:spLocks noGrp="1"/>
          </p:cNvSpPr>
          <p:nvPr>
            <p:ph type="ctrTitle"/>
          </p:nvPr>
        </p:nvSpPr>
        <p:spPr>
          <a:xfrm>
            <a:off x="673099" y="2525623"/>
            <a:ext cx="7751764" cy="2185214"/>
          </a:xfrm>
        </p:spPr>
        <p:txBody>
          <a:bodyPr anchor="t"/>
          <a:lstStyle>
            <a:lvl1pPr>
              <a:defRPr sz="4800" cap="all">
                <a:solidFill>
                  <a:schemeClr val="bg1"/>
                </a:solidFill>
              </a:defRPr>
            </a:lvl1pPr>
          </a:lstStyle>
          <a:p>
            <a:r>
              <a:rPr lang="de-DE" dirty="0" smtClean="0"/>
              <a:t>Mastertitelformat bearbeiten</a:t>
            </a:r>
            <a:endParaRPr lang="de-DE" dirty="0"/>
          </a:p>
        </p:txBody>
      </p:sp>
      <p:sp>
        <p:nvSpPr>
          <p:cNvPr id="3" name="Untertitel 2"/>
          <p:cNvSpPr>
            <a:spLocks noGrp="1"/>
          </p:cNvSpPr>
          <p:nvPr>
            <p:ph type="subTitle" idx="1"/>
          </p:nvPr>
        </p:nvSpPr>
        <p:spPr>
          <a:xfrm>
            <a:off x="685803" y="4800601"/>
            <a:ext cx="7739063" cy="923330"/>
          </a:xfrm>
        </p:spPr>
        <p:txBody>
          <a:bodyPr anchor="b">
            <a:noAutofit/>
          </a:bodyPr>
          <a:lstStyle>
            <a:lvl1pPr marL="0" indent="0" algn="l">
              <a:lnSpc>
                <a:spcPct val="100000"/>
              </a:lnSpc>
              <a:spcBef>
                <a:spcPts val="0"/>
              </a:spcBef>
              <a:spcAft>
                <a:spcPts val="0"/>
              </a:spcAft>
              <a:buNone/>
              <a:defRPr kumimoji="0" lang="de-DE" sz="3000" b="0" i="0" u="none" strike="noStrike" kern="0" cap="none" spc="0" normalizeH="0" baseline="0" noProof="0" dirty="0" smtClean="0">
                <a:ln>
                  <a:noFill/>
                </a:ln>
                <a:solidFill>
                  <a:schemeClr val="bg1"/>
                </a:solidFill>
                <a:effectLst/>
                <a:uLnTx/>
                <a:uFillTx/>
                <a:latin typeface="Arial"/>
                <a:ea typeface="+mn-ea"/>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de-DE" dirty="0" smtClean="0"/>
              <a:t>Master-Untertitelformat bearbeiten</a:t>
            </a:r>
            <a:endParaRPr lang="de-DE"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 durch Klicken bearbeiten</a:t>
            </a: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itle" preserve="1">
  <p:cSld name="1_Titelfolie">
    <p:spTree>
      <p:nvGrpSpPr>
        <p:cNvPr id="1" name=""/>
        <p:cNvGrpSpPr/>
        <p:nvPr/>
      </p:nvGrpSpPr>
      <p:grpSpPr>
        <a:xfrm>
          <a:off x="0" y="0"/>
          <a:ext cx="0" cy="0"/>
          <a:chOff x="0" y="0"/>
          <a:chExt cx="0" cy="0"/>
        </a:xfrm>
      </p:grpSpPr>
      <p:grpSp>
        <p:nvGrpSpPr>
          <p:cNvPr id="4" name="Group 36"/>
          <p:cNvGrpSpPr>
            <a:grpSpLocks/>
          </p:cNvGrpSpPr>
          <p:nvPr userDrawn="1"/>
        </p:nvGrpSpPr>
        <p:grpSpPr bwMode="auto">
          <a:xfrm>
            <a:off x="0" y="1585913"/>
            <a:ext cx="7264400" cy="90487"/>
            <a:chOff x="0" y="672"/>
            <a:chExt cx="4576" cy="57"/>
          </a:xfrm>
        </p:grpSpPr>
        <p:sp>
          <p:nvSpPr>
            <p:cNvPr id="5" name="Rectangle 17"/>
            <p:cNvSpPr>
              <a:spLocks noChangeArrowheads="1"/>
            </p:cNvSpPr>
            <p:nvPr userDrawn="1"/>
          </p:nvSpPr>
          <p:spPr bwMode="auto">
            <a:xfrm>
              <a:off x="450" y="672"/>
              <a:ext cx="4126" cy="57"/>
            </a:xfrm>
            <a:prstGeom prst="rect">
              <a:avLst/>
            </a:prstGeom>
            <a:solidFill>
              <a:srgbClr val="8F1936"/>
            </a:solidFill>
            <a:ln w="9525">
              <a:noFill/>
              <a:miter lim="800000"/>
              <a:headEnd/>
              <a:tailEnd/>
            </a:ln>
          </p:spPr>
          <p:txBody>
            <a:bodyPr wrap="none" anchor="ctr"/>
            <a:lstStyle/>
            <a:p>
              <a:pPr eaLnBrk="0" hangingPunct="0">
                <a:defRPr/>
              </a:pPr>
              <a:endParaRPr lang="de-DE" dirty="0"/>
            </a:p>
          </p:txBody>
        </p:sp>
        <p:sp>
          <p:nvSpPr>
            <p:cNvPr id="6" name="Rectangle 18"/>
            <p:cNvSpPr>
              <a:spLocks noChangeArrowheads="1"/>
            </p:cNvSpPr>
            <p:nvPr userDrawn="1"/>
          </p:nvSpPr>
          <p:spPr bwMode="auto">
            <a:xfrm>
              <a:off x="0" y="672"/>
              <a:ext cx="453" cy="57"/>
            </a:xfrm>
            <a:prstGeom prst="rect">
              <a:avLst/>
            </a:prstGeom>
            <a:solidFill>
              <a:srgbClr val="C0C0C0"/>
            </a:solidFill>
            <a:ln w="9525">
              <a:noFill/>
              <a:miter lim="800000"/>
              <a:headEnd/>
              <a:tailEnd/>
            </a:ln>
          </p:spPr>
          <p:txBody>
            <a:bodyPr wrap="none" anchor="ctr"/>
            <a:lstStyle/>
            <a:p>
              <a:pPr eaLnBrk="0" hangingPunct="0">
                <a:defRPr/>
              </a:pPr>
              <a:endParaRPr lang="de-DE" dirty="0"/>
            </a:p>
          </p:txBody>
        </p:sp>
      </p:grpSp>
      <p:sp>
        <p:nvSpPr>
          <p:cNvPr id="7" name="Line 32"/>
          <p:cNvSpPr>
            <a:spLocks noChangeShapeType="1"/>
          </p:cNvSpPr>
          <p:nvPr userDrawn="1"/>
        </p:nvSpPr>
        <p:spPr bwMode="auto">
          <a:xfrm>
            <a:off x="0" y="6604000"/>
            <a:ext cx="9144000" cy="0"/>
          </a:xfrm>
          <a:prstGeom prst="line">
            <a:avLst/>
          </a:prstGeom>
          <a:noFill/>
          <a:ln w="9525">
            <a:solidFill>
              <a:srgbClr val="C0C0C0"/>
            </a:solidFill>
            <a:round/>
            <a:headEnd/>
            <a:tailEnd/>
          </a:ln>
        </p:spPr>
        <p:txBody>
          <a:bodyPr wrap="none" anchor="ctr"/>
          <a:lstStyle/>
          <a:p>
            <a:pPr>
              <a:defRPr/>
            </a:pPr>
            <a:endParaRPr lang="de-DE" dirty="0"/>
          </a:p>
        </p:txBody>
      </p:sp>
      <p:sp>
        <p:nvSpPr>
          <p:cNvPr id="8" name="Textfeld 7"/>
          <p:cNvSpPr txBox="1"/>
          <p:nvPr userDrawn="1"/>
        </p:nvSpPr>
        <p:spPr>
          <a:xfrm>
            <a:off x="7264400" y="6604000"/>
            <a:ext cx="1160463" cy="254000"/>
          </a:xfrm>
          <a:prstGeom prst="rect">
            <a:avLst/>
          </a:prstGeom>
          <a:noFill/>
        </p:spPr>
        <p:txBody>
          <a:bodyPr lIns="0" tIns="0" rIns="0" bIns="0" anchor="ctr"/>
          <a:lstStyle/>
          <a:p>
            <a:pPr algn="r" eaLnBrk="0" hangingPunct="0">
              <a:defRPr/>
            </a:pPr>
            <a:r>
              <a:rPr lang="de-DE" sz="900" dirty="0">
                <a:solidFill>
                  <a:srgbClr val="606060"/>
                </a:solidFill>
                <a:latin typeface="Bliss Light" charset="0"/>
              </a:rPr>
              <a:t>Folie </a:t>
            </a:r>
            <a:fld id="{CC97B528-D6BE-45CD-92E3-521167D74C47}" type="slidenum">
              <a:rPr lang="de-DE" sz="900">
                <a:solidFill>
                  <a:srgbClr val="606060"/>
                </a:solidFill>
                <a:latin typeface="Bliss Light" charset="0"/>
              </a:rPr>
              <a:pPr algn="r" eaLnBrk="0" hangingPunct="0">
                <a:defRPr/>
              </a:pPr>
              <a:t>‹Nr.›</a:t>
            </a:fld>
            <a:r>
              <a:rPr lang="de-DE" sz="900" dirty="0">
                <a:solidFill>
                  <a:srgbClr val="606060"/>
                </a:solidFill>
                <a:latin typeface="Bliss Light" charset="0"/>
              </a:rPr>
              <a:t>  </a:t>
            </a:r>
          </a:p>
        </p:txBody>
      </p:sp>
      <p:sp>
        <p:nvSpPr>
          <p:cNvPr id="9" name="Textfeld 21"/>
          <p:cNvSpPr txBox="1">
            <a:spLocks noChangeArrowheads="1"/>
          </p:cNvSpPr>
          <p:nvPr userDrawn="1"/>
        </p:nvSpPr>
        <p:spPr bwMode="auto">
          <a:xfrm>
            <a:off x="6003925" y="6604000"/>
            <a:ext cx="1260475" cy="254000"/>
          </a:xfrm>
          <a:prstGeom prst="rect">
            <a:avLst/>
          </a:prstGeom>
          <a:noFill/>
          <a:ln>
            <a:noFill/>
          </a:ln>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endParaRPr lang="de-DE" sz="900" dirty="0" smtClean="0">
              <a:solidFill>
                <a:srgbClr val="606060"/>
              </a:solidFill>
              <a:cs typeface="Arial" charset="0"/>
            </a:endParaRPr>
          </a:p>
        </p:txBody>
      </p:sp>
      <p:sp>
        <p:nvSpPr>
          <p:cNvPr id="10" name="Textfeld 22"/>
          <p:cNvSpPr txBox="1">
            <a:spLocks noChangeArrowheads="1"/>
          </p:cNvSpPr>
          <p:nvPr userDrawn="1"/>
        </p:nvSpPr>
        <p:spPr bwMode="auto">
          <a:xfrm>
            <a:off x="714375" y="6604000"/>
            <a:ext cx="5040313" cy="254000"/>
          </a:xfrm>
          <a:prstGeom prst="rect">
            <a:avLst/>
          </a:prstGeom>
          <a:noFill/>
          <a:ln>
            <a:noFill/>
          </a:ln>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de-DE" sz="900" dirty="0" smtClean="0">
              <a:solidFill>
                <a:srgbClr val="606060"/>
              </a:solidFill>
              <a:cs typeface="Arial" charset="0"/>
            </a:endParaRPr>
          </a:p>
        </p:txBody>
      </p:sp>
      <p:sp>
        <p:nvSpPr>
          <p:cNvPr id="2" name="Titel 1"/>
          <p:cNvSpPr>
            <a:spLocks noGrp="1"/>
          </p:cNvSpPr>
          <p:nvPr>
            <p:ph type="ctrTitle"/>
          </p:nvPr>
        </p:nvSpPr>
        <p:spPr>
          <a:xfrm>
            <a:off x="669925" y="2538376"/>
            <a:ext cx="7754939" cy="2185214"/>
          </a:xfrm>
        </p:spPr>
        <p:txBody>
          <a:bodyPr anchor="t"/>
          <a:lstStyle>
            <a:lvl1pPr>
              <a:defRPr sz="4800" cap="all">
                <a:solidFill>
                  <a:srgbClr val="8F1936"/>
                </a:solidFill>
              </a:defRPr>
            </a:lvl1pPr>
          </a:lstStyle>
          <a:p>
            <a:r>
              <a:rPr lang="de-DE" dirty="0" smtClean="0"/>
              <a:t>Mastertitelformat bearbeiten</a:t>
            </a:r>
            <a:endParaRPr lang="de-DE" dirty="0"/>
          </a:p>
        </p:txBody>
      </p:sp>
      <p:sp>
        <p:nvSpPr>
          <p:cNvPr id="3" name="Untertitel 2"/>
          <p:cNvSpPr>
            <a:spLocks noGrp="1"/>
          </p:cNvSpPr>
          <p:nvPr>
            <p:ph type="subTitle" idx="1"/>
          </p:nvPr>
        </p:nvSpPr>
        <p:spPr>
          <a:xfrm>
            <a:off x="685803" y="4800601"/>
            <a:ext cx="7739063" cy="923330"/>
          </a:xfrm>
        </p:spPr>
        <p:txBody>
          <a:bodyPr anchor="b">
            <a:noAutofit/>
          </a:bodyPr>
          <a:lstStyle>
            <a:lvl1pPr marL="0" indent="0" algn="l">
              <a:lnSpc>
                <a:spcPct val="100000"/>
              </a:lnSpc>
              <a:spcBef>
                <a:spcPts val="0"/>
              </a:spcBef>
              <a:spcAft>
                <a:spcPts val="0"/>
              </a:spcAft>
              <a:buNone/>
              <a:defRPr kumimoji="0" lang="de-DE" sz="3000" b="0" i="0" u="none" strike="noStrike" kern="0" cap="none" spc="0" normalizeH="0" baseline="0" noProof="0" dirty="0" smtClean="0">
                <a:ln>
                  <a:noFill/>
                </a:ln>
                <a:solidFill>
                  <a:srgbClr val="8F1936"/>
                </a:solidFill>
                <a:effectLst/>
                <a:uLnTx/>
                <a:uFillTx/>
                <a:latin typeface="Arial"/>
                <a:ea typeface="+mn-ea"/>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de-DE" dirty="0" smtClean="0"/>
              <a:t>Master-Untertitelformat bearbeiten</a:t>
            </a:r>
            <a:endParaRPr lang="de-DE"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p:cSld name="Zwischentitel">
    <p:spTree>
      <p:nvGrpSpPr>
        <p:cNvPr id="1" name=""/>
        <p:cNvGrpSpPr/>
        <p:nvPr/>
      </p:nvGrpSpPr>
      <p:grpSpPr>
        <a:xfrm>
          <a:off x="0" y="0"/>
          <a:ext cx="0" cy="0"/>
          <a:chOff x="0" y="0"/>
          <a:chExt cx="0" cy="0"/>
        </a:xfrm>
      </p:grpSpPr>
      <p:grpSp>
        <p:nvGrpSpPr>
          <p:cNvPr id="3" name="Group 36"/>
          <p:cNvGrpSpPr>
            <a:grpSpLocks/>
          </p:cNvGrpSpPr>
          <p:nvPr userDrawn="1"/>
        </p:nvGrpSpPr>
        <p:grpSpPr bwMode="auto">
          <a:xfrm>
            <a:off x="0" y="1585913"/>
            <a:ext cx="7264400" cy="90487"/>
            <a:chOff x="0" y="672"/>
            <a:chExt cx="4576" cy="57"/>
          </a:xfrm>
        </p:grpSpPr>
        <p:sp>
          <p:nvSpPr>
            <p:cNvPr id="4" name="Rectangle 17"/>
            <p:cNvSpPr>
              <a:spLocks noChangeArrowheads="1"/>
            </p:cNvSpPr>
            <p:nvPr userDrawn="1"/>
          </p:nvSpPr>
          <p:spPr bwMode="auto">
            <a:xfrm>
              <a:off x="450" y="672"/>
              <a:ext cx="4126" cy="57"/>
            </a:xfrm>
            <a:prstGeom prst="rect">
              <a:avLst/>
            </a:prstGeom>
            <a:solidFill>
              <a:srgbClr val="8F1936"/>
            </a:solidFill>
            <a:ln w="9525">
              <a:noFill/>
              <a:miter lim="800000"/>
              <a:headEnd/>
              <a:tailEnd/>
            </a:ln>
          </p:spPr>
          <p:txBody>
            <a:bodyPr wrap="none" anchor="ctr"/>
            <a:lstStyle/>
            <a:p>
              <a:pPr eaLnBrk="0" hangingPunct="0">
                <a:defRPr/>
              </a:pPr>
              <a:endParaRPr lang="de-DE" dirty="0"/>
            </a:p>
          </p:txBody>
        </p:sp>
        <p:sp>
          <p:nvSpPr>
            <p:cNvPr id="5" name="Rectangle 18"/>
            <p:cNvSpPr>
              <a:spLocks noChangeArrowheads="1"/>
            </p:cNvSpPr>
            <p:nvPr userDrawn="1"/>
          </p:nvSpPr>
          <p:spPr bwMode="auto">
            <a:xfrm>
              <a:off x="0" y="672"/>
              <a:ext cx="453" cy="57"/>
            </a:xfrm>
            <a:prstGeom prst="rect">
              <a:avLst/>
            </a:prstGeom>
            <a:solidFill>
              <a:srgbClr val="C0C0C0"/>
            </a:solidFill>
            <a:ln w="9525">
              <a:noFill/>
              <a:miter lim="800000"/>
              <a:headEnd/>
              <a:tailEnd/>
            </a:ln>
          </p:spPr>
          <p:txBody>
            <a:bodyPr wrap="none" anchor="ctr"/>
            <a:lstStyle/>
            <a:p>
              <a:pPr eaLnBrk="0" hangingPunct="0">
                <a:defRPr/>
              </a:pPr>
              <a:endParaRPr lang="de-DE" dirty="0"/>
            </a:p>
          </p:txBody>
        </p:sp>
      </p:grpSp>
      <p:sp>
        <p:nvSpPr>
          <p:cNvPr id="6" name="Textfeld 5"/>
          <p:cNvSpPr txBox="1"/>
          <p:nvPr userDrawn="1"/>
        </p:nvSpPr>
        <p:spPr>
          <a:xfrm>
            <a:off x="7264400" y="6604000"/>
            <a:ext cx="1160463" cy="254000"/>
          </a:xfrm>
          <a:prstGeom prst="rect">
            <a:avLst/>
          </a:prstGeom>
          <a:noFill/>
        </p:spPr>
        <p:txBody>
          <a:bodyPr lIns="0" tIns="0" rIns="0" bIns="0" anchor="ctr"/>
          <a:lstStyle/>
          <a:p>
            <a:pPr algn="r" eaLnBrk="0" hangingPunct="0">
              <a:defRPr/>
            </a:pPr>
            <a:r>
              <a:rPr lang="de-DE" sz="900" dirty="0">
                <a:solidFill>
                  <a:srgbClr val="606060"/>
                </a:solidFill>
                <a:latin typeface="Bliss Light" charset="0"/>
              </a:rPr>
              <a:t>Folie </a:t>
            </a:r>
            <a:fld id="{3E75B543-8CB1-498A-B9F4-E25F0AE16C30}" type="slidenum">
              <a:rPr lang="de-DE" sz="900">
                <a:solidFill>
                  <a:srgbClr val="606060"/>
                </a:solidFill>
                <a:latin typeface="Bliss Light" charset="0"/>
              </a:rPr>
              <a:pPr algn="r" eaLnBrk="0" hangingPunct="0">
                <a:defRPr/>
              </a:pPr>
              <a:t>‹Nr.›</a:t>
            </a:fld>
            <a:r>
              <a:rPr lang="de-DE" sz="900" dirty="0">
                <a:solidFill>
                  <a:srgbClr val="606060"/>
                </a:solidFill>
                <a:latin typeface="Bliss Light" charset="0"/>
              </a:rPr>
              <a:t>  </a:t>
            </a:r>
          </a:p>
        </p:txBody>
      </p:sp>
      <p:sp>
        <p:nvSpPr>
          <p:cNvPr id="7" name="Rectangle 6"/>
          <p:cNvSpPr>
            <a:spLocks noChangeArrowheads="1"/>
          </p:cNvSpPr>
          <p:nvPr userDrawn="1"/>
        </p:nvSpPr>
        <p:spPr bwMode="auto">
          <a:xfrm>
            <a:off x="0" y="1668463"/>
            <a:ext cx="9144000" cy="4935537"/>
          </a:xfrm>
          <a:prstGeom prst="rect">
            <a:avLst/>
          </a:prstGeom>
          <a:solidFill>
            <a:srgbClr val="8F1936">
              <a:alpha val="89803"/>
            </a:srgbClr>
          </a:solidFill>
          <a:ln w="9525">
            <a:noFill/>
            <a:miter lim="800000"/>
            <a:headEnd/>
            <a:tailEnd/>
          </a:ln>
        </p:spPr>
        <p:txBody>
          <a:bodyPr wrap="none" anchor="ctr"/>
          <a:lstStyle/>
          <a:p>
            <a:pPr eaLnBrk="0" hangingPunct="0">
              <a:defRPr/>
            </a:pPr>
            <a:r>
              <a:rPr lang="de-DE" dirty="0"/>
              <a:t> </a:t>
            </a:r>
          </a:p>
        </p:txBody>
      </p:sp>
      <p:sp>
        <p:nvSpPr>
          <p:cNvPr id="8" name="Textfeld 21"/>
          <p:cNvSpPr txBox="1">
            <a:spLocks noChangeArrowheads="1"/>
          </p:cNvSpPr>
          <p:nvPr userDrawn="1"/>
        </p:nvSpPr>
        <p:spPr bwMode="auto">
          <a:xfrm>
            <a:off x="6003925" y="6604000"/>
            <a:ext cx="1260475" cy="254000"/>
          </a:xfrm>
          <a:prstGeom prst="rect">
            <a:avLst/>
          </a:prstGeom>
          <a:noFill/>
          <a:ln>
            <a:noFill/>
          </a:ln>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endParaRPr lang="de-DE" sz="900" dirty="0" smtClean="0">
              <a:solidFill>
                <a:srgbClr val="606060"/>
              </a:solidFill>
              <a:cs typeface="Arial" charset="0"/>
            </a:endParaRPr>
          </a:p>
        </p:txBody>
      </p:sp>
      <p:sp>
        <p:nvSpPr>
          <p:cNvPr id="9" name="Textfeld 22"/>
          <p:cNvSpPr txBox="1">
            <a:spLocks noChangeArrowheads="1"/>
          </p:cNvSpPr>
          <p:nvPr userDrawn="1"/>
        </p:nvSpPr>
        <p:spPr bwMode="auto">
          <a:xfrm>
            <a:off x="714375" y="6604000"/>
            <a:ext cx="5040313" cy="254000"/>
          </a:xfrm>
          <a:prstGeom prst="rect">
            <a:avLst/>
          </a:prstGeom>
          <a:noFill/>
          <a:ln>
            <a:noFill/>
          </a:ln>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de-DE" sz="900" dirty="0" smtClean="0">
              <a:solidFill>
                <a:srgbClr val="606060"/>
              </a:solidFill>
              <a:cs typeface="Arial" charset="0"/>
            </a:endParaRPr>
          </a:p>
        </p:txBody>
      </p:sp>
      <p:sp>
        <p:nvSpPr>
          <p:cNvPr id="2" name="Titel 1"/>
          <p:cNvSpPr>
            <a:spLocks noGrp="1"/>
          </p:cNvSpPr>
          <p:nvPr>
            <p:ph type="title"/>
          </p:nvPr>
        </p:nvSpPr>
        <p:spPr>
          <a:xfrm>
            <a:off x="689840" y="2591870"/>
            <a:ext cx="7735024" cy="1872000"/>
          </a:xfrm>
          <a:ln>
            <a:noFill/>
          </a:ln>
        </p:spPr>
        <p:txBody>
          <a:bodyPr anchor="t"/>
          <a:lstStyle>
            <a:lvl1pPr marL="0" indent="0">
              <a:buFont typeface="+mj-lt"/>
              <a:buNone/>
              <a:tabLst/>
              <a:defRPr kumimoji="0" lang="de-DE" sz="3200" b="0" i="0" u="none" strike="noStrike" kern="0" cap="all" spc="0" normalizeH="0" baseline="0" noProof="0" dirty="0" smtClean="0">
                <a:ln>
                  <a:noFill/>
                </a:ln>
                <a:solidFill>
                  <a:schemeClr val="bg1"/>
                </a:solidFill>
                <a:effectLst/>
                <a:uLnTx/>
                <a:uFillTx/>
                <a:latin typeface="Arial"/>
                <a:ea typeface="+mj-ea"/>
                <a:cs typeface="Arial"/>
              </a:defRPr>
            </a:lvl1pPr>
          </a:lstStyle>
          <a:p>
            <a:r>
              <a:rPr lang="de-DE" dirty="0" smtClean="0"/>
              <a:t>Mastertitelformat bearbeiten</a:t>
            </a:r>
            <a:endParaRPr lang="de-DE"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p:cSld name="1_Zwischentitel">
    <p:spTree>
      <p:nvGrpSpPr>
        <p:cNvPr id="1" name=""/>
        <p:cNvGrpSpPr/>
        <p:nvPr/>
      </p:nvGrpSpPr>
      <p:grpSpPr>
        <a:xfrm>
          <a:off x="0" y="0"/>
          <a:ext cx="0" cy="0"/>
          <a:chOff x="0" y="0"/>
          <a:chExt cx="0" cy="0"/>
        </a:xfrm>
      </p:grpSpPr>
      <p:grpSp>
        <p:nvGrpSpPr>
          <p:cNvPr id="3" name="Group 36"/>
          <p:cNvGrpSpPr>
            <a:grpSpLocks/>
          </p:cNvGrpSpPr>
          <p:nvPr userDrawn="1"/>
        </p:nvGrpSpPr>
        <p:grpSpPr bwMode="auto">
          <a:xfrm>
            <a:off x="0" y="1585913"/>
            <a:ext cx="7264400" cy="90487"/>
            <a:chOff x="0" y="672"/>
            <a:chExt cx="4576" cy="57"/>
          </a:xfrm>
        </p:grpSpPr>
        <p:sp>
          <p:nvSpPr>
            <p:cNvPr id="4" name="Rectangle 17"/>
            <p:cNvSpPr>
              <a:spLocks noChangeArrowheads="1"/>
            </p:cNvSpPr>
            <p:nvPr userDrawn="1"/>
          </p:nvSpPr>
          <p:spPr bwMode="auto">
            <a:xfrm>
              <a:off x="450" y="672"/>
              <a:ext cx="4126" cy="57"/>
            </a:xfrm>
            <a:prstGeom prst="rect">
              <a:avLst/>
            </a:prstGeom>
            <a:solidFill>
              <a:srgbClr val="8F1936"/>
            </a:solidFill>
            <a:ln w="9525">
              <a:noFill/>
              <a:miter lim="800000"/>
              <a:headEnd/>
              <a:tailEnd/>
            </a:ln>
          </p:spPr>
          <p:txBody>
            <a:bodyPr wrap="none" anchor="ctr"/>
            <a:lstStyle/>
            <a:p>
              <a:pPr eaLnBrk="0" hangingPunct="0">
                <a:defRPr/>
              </a:pPr>
              <a:endParaRPr lang="de-DE" dirty="0"/>
            </a:p>
          </p:txBody>
        </p:sp>
        <p:sp>
          <p:nvSpPr>
            <p:cNvPr id="5" name="Rectangle 18"/>
            <p:cNvSpPr>
              <a:spLocks noChangeArrowheads="1"/>
            </p:cNvSpPr>
            <p:nvPr userDrawn="1"/>
          </p:nvSpPr>
          <p:spPr bwMode="auto">
            <a:xfrm>
              <a:off x="0" y="672"/>
              <a:ext cx="453" cy="57"/>
            </a:xfrm>
            <a:prstGeom prst="rect">
              <a:avLst/>
            </a:prstGeom>
            <a:solidFill>
              <a:srgbClr val="C0C0C0"/>
            </a:solidFill>
            <a:ln w="9525">
              <a:noFill/>
              <a:miter lim="800000"/>
              <a:headEnd/>
              <a:tailEnd/>
            </a:ln>
          </p:spPr>
          <p:txBody>
            <a:bodyPr wrap="none" anchor="ctr"/>
            <a:lstStyle/>
            <a:p>
              <a:pPr eaLnBrk="0" hangingPunct="0">
                <a:defRPr/>
              </a:pPr>
              <a:endParaRPr lang="de-DE" dirty="0"/>
            </a:p>
          </p:txBody>
        </p:sp>
      </p:grpSp>
      <p:sp>
        <p:nvSpPr>
          <p:cNvPr id="6" name="Textfeld 5"/>
          <p:cNvSpPr txBox="1"/>
          <p:nvPr userDrawn="1"/>
        </p:nvSpPr>
        <p:spPr>
          <a:xfrm>
            <a:off x="7264400" y="6604000"/>
            <a:ext cx="1160463" cy="254000"/>
          </a:xfrm>
          <a:prstGeom prst="rect">
            <a:avLst/>
          </a:prstGeom>
          <a:noFill/>
        </p:spPr>
        <p:txBody>
          <a:bodyPr lIns="0" tIns="0" rIns="0" bIns="0" anchor="ctr"/>
          <a:lstStyle/>
          <a:p>
            <a:pPr algn="r" eaLnBrk="0" hangingPunct="0">
              <a:defRPr/>
            </a:pPr>
            <a:r>
              <a:rPr lang="de-DE" sz="900" dirty="0">
                <a:solidFill>
                  <a:srgbClr val="606060"/>
                </a:solidFill>
                <a:latin typeface="Bliss Light" charset="0"/>
              </a:rPr>
              <a:t>Folie </a:t>
            </a:r>
            <a:fld id="{7F287F21-1418-4CE5-A7CA-1EBDFD3D72CF}" type="slidenum">
              <a:rPr lang="de-DE" sz="900">
                <a:solidFill>
                  <a:srgbClr val="606060"/>
                </a:solidFill>
                <a:latin typeface="Bliss Light" charset="0"/>
              </a:rPr>
              <a:pPr algn="r" eaLnBrk="0" hangingPunct="0">
                <a:defRPr/>
              </a:pPr>
              <a:t>‹Nr.›</a:t>
            </a:fld>
            <a:r>
              <a:rPr lang="de-DE" sz="900" dirty="0">
                <a:solidFill>
                  <a:srgbClr val="606060"/>
                </a:solidFill>
                <a:latin typeface="Bliss Light" charset="0"/>
              </a:rPr>
              <a:t>  </a:t>
            </a:r>
          </a:p>
        </p:txBody>
      </p:sp>
      <p:sp>
        <p:nvSpPr>
          <p:cNvPr id="7" name="Textfeld 20"/>
          <p:cNvSpPr txBox="1">
            <a:spLocks noChangeArrowheads="1"/>
          </p:cNvSpPr>
          <p:nvPr userDrawn="1"/>
        </p:nvSpPr>
        <p:spPr bwMode="auto">
          <a:xfrm>
            <a:off x="6003925" y="6604000"/>
            <a:ext cx="1260475" cy="254000"/>
          </a:xfrm>
          <a:prstGeom prst="rect">
            <a:avLst/>
          </a:prstGeom>
          <a:noFill/>
          <a:ln>
            <a:noFill/>
          </a:ln>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endParaRPr lang="de-DE" sz="900" dirty="0" smtClean="0">
              <a:solidFill>
                <a:srgbClr val="606060"/>
              </a:solidFill>
              <a:cs typeface="Arial" charset="0"/>
            </a:endParaRPr>
          </a:p>
        </p:txBody>
      </p:sp>
      <p:sp>
        <p:nvSpPr>
          <p:cNvPr id="8" name="Textfeld 21"/>
          <p:cNvSpPr txBox="1">
            <a:spLocks noChangeArrowheads="1"/>
          </p:cNvSpPr>
          <p:nvPr userDrawn="1"/>
        </p:nvSpPr>
        <p:spPr bwMode="auto">
          <a:xfrm>
            <a:off x="714375" y="6604000"/>
            <a:ext cx="5040313" cy="254000"/>
          </a:xfrm>
          <a:prstGeom prst="rect">
            <a:avLst/>
          </a:prstGeom>
          <a:noFill/>
          <a:ln>
            <a:noFill/>
          </a:ln>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de-DE" sz="900" dirty="0" smtClean="0">
              <a:solidFill>
                <a:srgbClr val="606060"/>
              </a:solidFill>
              <a:cs typeface="Arial" charset="0"/>
            </a:endParaRPr>
          </a:p>
        </p:txBody>
      </p:sp>
      <p:sp>
        <p:nvSpPr>
          <p:cNvPr id="2" name="Titel 1"/>
          <p:cNvSpPr>
            <a:spLocks noGrp="1"/>
          </p:cNvSpPr>
          <p:nvPr>
            <p:ph type="title"/>
          </p:nvPr>
        </p:nvSpPr>
        <p:spPr>
          <a:xfrm>
            <a:off x="689840" y="2591870"/>
            <a:ext cx="7735024" cy="1872000"/>
          </a:xfrm>
          <a:ln>
            <a:noFill/>
          </a:ln>
        </p:spPr>
        <p:txBody>
          <a:bodyPr anchor="t"/>
          <a:lstStyle>
            <a:lvl1pPr marL="0" indent="0">
              <a:buFont typeface="+mj-lt"/>
              <a:buNone/>
              <a:tabLst/>
              <a:defRPr kumimoji="0" lang="de-DE" sz="3200" b="0" i="0" u="none" strike="noStrike" kern="0" cap="all" spc="0" normalizeH="0" baseline="0" noProof="0" dirty="0" smtClean="0">
                <a:ln>
                  <a:noFill/>
                </a:ln>
                <a:solidFill>
                  <a:schemeClr val="tx2"/>
                </a:solidFill>
                <a:effectLst/>
                <a:uLnTx/>
                <a:uFillTx/>
                <a:latin typeface="Arial"/>
                <a:ea typeface="+mj-ea"/>
                <a:cs typeface="Arial"/>
              </a:defRPr>
            </a:lvl1pPr>
          </a:lstStyle>
          <a:p>
            <a:r>
              <a:rPr lang="de-DE" dirty="0" smtClean="0"/>
              <a:t>Mastertitelformat bearbeiten</a:t>
            </a:r>
            <a:endParaRPr lang="de-DE"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Inhaltsplatzhalter 2"/>
          <p:cNvSpPr>
            <a:spLocks noGrp="1"/>
          </p:cNvSpPr>
          <p:nvPr>
            <p:ph idx="1"/>
          </p:nvPr>
        </p:nvSpPr>
        <p:spPr>
          <a:xfrm>
            <a:off x="685803" y="1879602"/>
            <a:ext cx="7739063" cy="4573588"/>
          </a:xfrm>
        </p:spPr>
        <p:txBody>
          <a:bodyPr/>
          <a:lstStyle>
            <a:lvl5pPr marL="360363" indent="4763">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Mastertitelformat bearbeiten</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2_Leer">
    <p:spTree>
      <p:nvGrpSpPr>
        <p:cNvPr id="1" name=""/>
        <p:cNvGrpSpPr/>
        <p:nvPr/>
      </p:nvGrpSpPr>
      <p:grpSpPr>
        <a:xfrm>
          <a:off x="0" y="0"/>
          <a:ext cx="0" cy="0"/>
          <a:chOff x="0" y="0"/>
          <a:chExt cx="0" cy="0"/>
        </a:xfrm>
      </p:grpSpPr>
      <p:grpSp>
        <p:nvGrpSpPr>
          <p:cNvPr id="3" name="Group 36"/>
          <p:cNvGrpSpPr>
            <a:grpSpLocks/>
          </p:cNvGrpSpPr>
          <p:nvPr userDrawn="1"/>
        </p:nvGrpSpPr>
        <p:grpSpPr bwMode="auto">
          <a:xfrm>
            <a:off x="0" y="1584325"/>
            <a:ext cx="7264400" cy="90488"/>
            <a:chOff x="0" y="671"/>
            <a:chExt cx="4576" cy="57"/>
          </a:xfrm>
        </p:grpSpPr>
        <p:sp>
          <p:nvSpPr>
            <p:cNvPr id="4" name="Rectangle 17"/>
            <p:cNvSpPr>
              <a:spLocks noChangeArrowheads="1"/>
            </p:cNvSpPr>
            <p:nvPr userDrawn="1"/>
          </p:nvSpPr>
          <p:spPr bwMode="auto">
            <a:xfrm>
              <a:off x="450" y="671"/>
              <a:ext cx="4126" cy="57"/>
            </a:xfrm>
            <a:prstGeom prst="rect">
              <a:avLst/>
            </a:prstGeom>
            <a:solidFill>
              <a:srgbClr val="8F1936"/>
            </a:solidFill>
            <a:ln w="9525">
              <a:noFill/>
              <a:miter lim="800000"/>
              <a:headEnd/>
              <a:tailEnd/>
            </a:ln>
          </p:spPr>
          <p:txBody>
            <a:bodyPr wrap="none" anchor="ctr"/>
            <a:lstStyle/>
            <a:p>
              <a:pPr eaLnBrk="0" hangingPunct="0">
                <a:defRPr/>
              </a:pPr>
              <a:endParaRPr lang="de-DE" dirty="0"/>
            </a:p>
          </p:txBody>
        </p:sp>
        <p:sp>
          <p:nvSpPr>
            <p:cNvPr id="5" name="Rectangle 18"/>
            <p:cNvSpPr>
              <a:spLocks noChangeArrowheads="1"/>
            </p:cNvSpPr>
            <p:nvPr userDrawn="1"/>
          </p:nvSpPr>
          <p:spPr bwMode="auto">
            <a:xfrm>
              <a:off x="0" y="671"/>
              <a:ext cx="453" cy="57"/>
            </a:xfrm>
            <a:prstGeom prst="rect">
              <a:avLst/>
            </a:prstGeom>
            <a:solidFill>
              <a:srgbClr val="C0C0C0"/>
            </a:solidFill>
            <a:ln w="9525">
              <a:noFill/>
              <a:miter lim="800000"/>
              <a:headEnd/>
              <a:tailEnd/>
            </a:ln>
          </p:spPr>
          <p:txBody>
            <a:bodyPr wrap="none" anchor="ctr"/>
            <a:lstStyle/>
            <a:p>
              <a:pPr eaLnBrk="0" hangingPunct="0">
                <a:defRPr/>
              </a:pPr>
              <a:endParaRPr lang="de-DE" dirty="0"/>
            </a:p>
          </p:txBody>
        </p:sp>
      </p:grpSp>
      <p:sp>
        <p:nvSpPr>
          <p:cNvPr id="10" name="Rectangle 18"/>
          <p:cNvSpPr>
            <a:spLocks noChangeArrowheads="1"/>
          </p:cNvSpPr>
          <p:nvPr userDrawn="1"/>
        </p:nvSpPr>
        <p:spPr bwMode="auto">
          <a:xfrm>
            <a:off x="0" y="1571625"/>
            <a:ext cx="7559675" cy="144463"/>
          </a:xfrm>
          <a:prstGeom prst="rect">
            <a:avLst/>
          </a:prstGeom>
          <a:solidFill>
            <a:schemeClr val="bg1"/>
          </a:solidFill>
          <a:ln w="9525">
            <a:noFill/>
            <a:miter lim="800000"/>
            <a:headEnd/>
            <a:tailEnd/>
          </a:ln>
        </p:spPr>
        <p:txBody>
          <a:bodyPr wrap="none" anchor="ctr"/>
          <a:lstStyle/>
          <a:p>
            <a:pPr eaLnBrk="0" hangingPunct="0">
              <a:defRPr/>
            </a:pPr>
            <a:endParaRPr lang="de-DE" dirty="0"/>
          </a:p>
        </p:txBody>
      </p:sp>
      <p:sp>
        <p:nvSpPr>
          <p:cNvPr id="7" name="Titel 6"/>
          <p:cNvSpPr>
            <a:spLocks noGrp="1"/>
          </p:cNvSpPr>
          <p:nvPr>
            <p:ph type="title"/>
          </p:nvPr>
        </p:nvSpPr>
        <p:spPr>
          <a:xfrm>
            <a:off x="687165" y="446174"/>
            <a:ext cx="5838825" cy="432000"/>
          </a:xfrm>
        </p:spPr>
        <p:txBody>
          <a:bodyPr/>
          <a:lstStyle/>
          <a:p>
            <a:r>
              <a:rPr lang="de-DE" dirty="0" smtClean="0"/>
              <a:t>Mastertitelformat</a:t>
            </a:r>
            <a:endParaRPr lang="de-DE"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Leer">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668463"/>
            <a:ext cx="9144000" cy="4935537"/>
          </a:xfrm>
          <a:prstGeom prst="rect">
            <a:avLst/>
          </a:prstGeom>
          <a:solidFill>
            <a:srgbClr val="8F1936">
              <a:alpha val="89803"/>
            </a:srgbClr>
          </a:solidFill>
          <a:ln w="9525">
            <a:noFill/>
            <a:miter lim="800000"/>
            <a:headEnd/>
            <a:tailEnd/>
          </a:ln>
        </p:spPr>
        <p:txBody>
          <a:bodyPr wrap="none" anchor="ctr"/>
          <a:lstStyle/>
          <a:p>
            <a:pPr eaLnBrk="0" hangingPunct="0">
              <a:defRPr/>
            </a:pPr>
            <a:r>
              <a:rPr lang="de-DE" dirty="0"/>
              <a:t> </a:t>
            </a:r>
          </a:p>
        </p:txBody>
      </p:sp>
      <p:sp>
        <p:nvSpPr>
          <p:cNvPr id="2" name="Titel 1"/>
          <p:cNvSpPr>
            <a:spLocks noGrp="1"/>
          </p:cNvSpPr>
          <p:nvPr>
            <p:ph type="title"/>
          </p:nvPr>
        </p:nvSpPr>
        <p:spPr>
          <a:xfrm>
            <a:off x="714376" y="2667002"/>
            <a:ext cx="7720013" cy="923925"/>
          </a:xfrm>
        </p:spPr>
        <p:txBody>
          <a:bodyPr anchor="t"/>
          <a:lstStyle>
            <a:lvl1pPr>
              <a:defRPr>
                <a:solidFill>
                  <a:schemeClr val="bg1"/>
                </a:solidFill>
              </a:defRPr>
            </a:lvl1pPr>
          </a:lstStyle>
          <a:p>
            <a:r>
              <a:rPr lang="de-DE" dirty="0" smtClean="0"/>
              <a:t>Mastertitelformat bearbeiten</a:t>
            </a:r>
            <a:endParaRPr lang="de-DE" dirty="0"/>
          </a:p>
        </p:txBody>
      </p:sp>
      <p:sp>
        <p:nvSpPr>
          <p:cNvPr id="3" name="Inhaltsplatzhalter 2"/>
          <p:cNvSpPr>
            <a:spLocks noGrp="1"/>
          </p:cNvSpPr>
          <p:nvPr>
            <p:ph idx="1"/>
          </p:nvPr>
        </p:nvSpPr>
        <p:spPr>
          <a:xfrm>
            <a:off x="685801" y="4114801"/>
            <a:ext cx="7748587" cy="2338388"/>
          </a:xfrm>
        </p:spPr>
        <p:txBody>
          <a:bodyPr/>
          <a:lstStyle>
            <a:lvl1pPr marL="0" algn="l">
              <a:lnSpc>
                <a:spcPct val="100000"/>
              </a:lnSpc>
              <a:spcBef>
                <a:spcPts val="0"/>
              </a:spcBef>
              <a:defRPr sz="2400">
                <a:solidFill>
                  <a:srgbClr val="CCCCCC"/>
                </a:solidFill>
              </a:defRPr>
            </a:lvl1pPr>
            <a:lvl2pPr marL="0" indent="-1588" algn="l">
              <a:lnSpc>
                <a:spcPct val="100000"/>
              </a:lnSpc>
              <a:spcBef>
                <a:spcPts val="0"/>
              </a:spcBef>
              <a:defRPr sz="2400">
                <a:solidFill>
                  <a:srgbClr val="CCCCCC"/>
                </a:solidFill>
              </a:defRPr>
            </a:lvl2pPr>
            <a:lvl3pPr marL="0" indent="-1588" algn="l">
              <a:lnSpc>
                <a:spcPct val="100000"/>
              </a:lnSpc>
              <a:spcBef>
                <a:spcPts val="0"/>
              </a:spcBef>
              <a:buNone/>
              <a:defRPr sz="2400">
                <a:solidFill>
                  <a:srgbClr val="CCCCCC"/>
                </a:solidFill>
              </a:defRPr>
            </a:lvl3pPr>
            <a:lvl4pPr marL="0" indent="-1588" algn="l">
              <a:lnSpc>
                <a:spcPct val="100000"/>
              </a:lnSpc>
              <a:spcBef>
                <a:spcPts val="0"/>
              </a:spcBef>
              <a:buNone/>
              <a:defRPr sz="2400">
                <a:solidFill>
                  <a:srgbClr val="CCCCCC"/>
                </a:solidFill>
              </a:defRPr>
            </a:lvl4pPr>
            <a:lvl5pPr marL="0" indent="-1588" algn="l">
              <a:lnSpc>
                <a:spcPct val="100000"/>
              </a:lnSpc>
              <a:spcBef>
                <a:spcPts val="0"/>
              </a:spcBef>
              <a:defRPr sz="2400">
                <a:solidFill>
                  <a:srgbClr val="CCCCCC"/>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38150"/>
            <a:ext cx="5838825" cy="923925"/>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p>
            <a:pPr lvl="0"/>
            <a:r>
              <a:rPr lang="de-DE" smtClean="0"/>
              <a:t>Mastertitelformat bearbeiten</a:t>
            </a:r>
          </a:p>
        </p:txBody>
      </p:sp>
      <p:sp>
        <p:nvSpPr>
          <p:cNvPr id="1027" name="Rectangle 3"/>
          <p:cNvSpPr>
            <a:spLocks noGrp="1" noChangeArrowheads="1"/>
          </p:cNvSpPr>
          <p:nvPr>
            <p:ph type="body" idx="1"/>
          </p:nvPr>
        </p:nvSpPr>
        <p:spPr bwMode="auto">
          <a:xfrm>
            <a:off x="685800" y="1879600"/>
            <a:ext cx="7739063" cy="4573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grpSp>
        <p:nvGrpSpPr>
          <p:cNvPr id="1028" name="Group 36"/>
          <p:cNvGrpSpPr>
            <a:grpSpLocks/>
          </p:cNvGrpSpPr>
          <p:nvPr userDrawn="1"/>
        </p:nvGrpSpPr>
        <p:grpSpPr bwMode="auto">
          <a:xfrm>
            <a:off x="0" y="1584325"/>
            <a:ext cx="7264400" cy="90488"/>
            <a:chOff x="0" y="671"/>
            <a:chExt cx="4576" cy="57"/>
          </a:xfrm>
        </p:grpSpPr>
        <p:sp>
          <p:nvSpPr>
            <p:cNvPr id="1036" name="Rectangle 17"/>
            <p:cNvSpPr>
              <a:spLocks noChangeArrowheads="1"/>
            </p:cNvSpPr>
            <p:nvPr userDrawn="1"/>
          </p:nvSpPr>
          <p:spPr bwMode="auto">
            <a:xfrm>
              <a:off x="450" y="671"/>
              <a:ext cx="4126" cy="57"/>
            </a:xfrm>
            <a:prstGeom prst="rect">
              <a:avLst/>
            </a:prstGeom>
            <a:solidFill>
              <a:srgbClr val="8F1936"/>
            </a:solidFill>
            <a:ln w="9525">
              <a:noFill/>
              <a:miter lim="800000"/>
              <a:headEnd/>
              <a:tailEnd/>
            </a:ln>
          </p:spPr>
          <p:txBody>
            <a:bodyPr wrap="none" anchor="ctr"/>
            <a:lstStyle/>
            <a:p>
              <a:pPr eaLnBrk="0" hangingPunct="0">
                <a:defRPr/>
              </a:pPr>
              <a:endParaRPr lang="de-DE" dirty="0"/>
            </a:p>
          </p:txBody>
        </p:sp>
        <p:sp>
          <p:nvSpPr>
            <p:cNvPr id="1037" name="Rectangle 18"/>
            <p:cNvSpPr>
              <a:spLocks noChangeArrowheads="1"/>
            </p:cNvSpPr>
            <p:nvPr userDrawn="1"/>
          </p:nvSpPr>
          <p:spPr bwMode="auto">
            <a:xfrm>
              <a:off x="0" y="671"/>
              <a:ext cx="453" cy="57"/>
            </a:xfrm>
            <a:prstGeom prst="rect">
              <a:avLst/>
            </a:prstGeom>
            <a:solidFill>
              <a:srgbClr val="C0C0C0"/>
            </a:solidFill>
            <a:ln w="9525">
              <a:noFill/>
              <a:miter lim="800000"/>
              <a:headEnd/>
              <a:tailEnd/>
            </a:ln>
          </p:spPr>
          <p:txBody>
            <a:bodyPr wrap="none" anchor="ctr"/>
            <a:lstStyle/>
            <a:p>
              <a:pPr eaLnBrk="0" hangingPunct="0">
                <a:defRPr/>
              </a:pPr>
              <a:endParaRPr lang="de-DE" dirty="0"/>
            </a:p>
          </p:txBody>
        </p:sp>
      </p:grpSp>
      <p:sp>
        <p:nvSpPr>
          <p:cNvPr id="1029" name="Line 32"/>
          <p:cNvSpPr>
            <a:spLocks noChangeShapeType="1"/>
          </p:cNvSpPr>
          <p:nvPr userDrawn="1"/>
        </p:nvSpPr>
        <p:spPr bwMode="auto">
          <a:xfrm>
            <a:off x="0" y="6600825"/>
            <a:ext cx="9144000" cy="0"/>
          </a:xfrm>
          <a:prstGeom prst="line">
            <a:avLst/>
          </a:prstGeom>
          <a:noFill/>
          <a:ln w="9525">
            <a:solidFill>
              <a:srgbClr val="C0C0C0"/>
            </a:solidFill>
            <a:round/>
            <a:headEnd/>
            <a:tailEnd/>
          </a:ln>
        </p:spPr>
        <p:txBody>
          <a:bodyPr wrap="none" anchor="ctr"/>
          <a:lstStyle/>
          <a:p>
            <a:pPr>
              <a:defRPr/>
            </a:pPr>
            <a:endParaRPr lang="de-DE" dirty="0"/>
          </a:p>
        </p:txBody>
      </p:sp>
      <p:sp>
        <p:nvSpPr>
          <p:cNvPr id="14" name="Textfeld 13"/>
          <p:cNvSpPr txBox="1"/>
          <p:nvPr userDrawn="1"/>
        </p:nvSpPr>
        <p:spPr>
          <a:xfrm>
            <a:off x="5076056" y="6604000"/>
            <a:ext cx="3348807" cy="254000"/>
          </a:xfrm>
          <a:prstGeom prst="rect">
            <a:avLst/>
          </a:prstGeom>
          <a:noFill/>
        </p:spPr>
        <p:txBody>
          <a:bodyPr lIns="0" tIns="0" rIns="0" bIns="0" anchor="ctr"/>
          <a:lstStyle/>
          <a:p>
            <a:pPr algn="r" eaLnBrk="0" hangingPunct="0">
              <a:defRPr/>
            </a:pPr>
            <a:r>
              <a:rPr lang="de-DE" sz="900" dirty="0" smtClean="0">
                <a:solidFill>
                  <a:srgbClr val="606060"/>
                </a:solidFill>
                <a:cs typeface="Arial" pitchFamily="34" charset="0"/>
              </a:rPr>
              <a:t>Folie </a:t>
            </a:r>
            <a:fld id="{3659744E-A64A-4FD0-AE16-2D4AB78B2877}" type="slidenum">
              <a:rPr lang="de-DE" sz="900">
                <a:solidFill>
                  <a:srgbClr val="606060"/>
                </a:solidFill>
                <a:cs typeface="Arial" pitchFamily="34" charset="0"/>
              </a:rPr>
              <a:pPr algn="r" eaLnBrk="0" hangingPunct="0">
                <a:defRPr/>
              </a:pPr>
              <a:t>‹Nr.›</a:t>
            </a:fld>
            <a:r>
              <a:rPr lang="de-DE" sz="900" dirty="0">
                <a:solidFill>
                  <a:srgbClr val="606060"/>
                </a:solidFill>
                <a:cs typeface="Arial" pitchFamily="34" charset="0"/>
              </a:rPr>
              <a:t>  </a:t>
            </a:r>
          </a:p>
        </p:txBody>
      </p:sp>
      <p:sp>
        <p:nvSpPr>
          <p:cNvPr id="1031" name="Textfeld 14"/>
          <p:cNvSpPr txBox="1">
            <a:spLocks noChangeArrowheads="1"/>
          </p:cNvSpPr>
          <p:nvPr userDrawn="1"/>
        </p:nvSpPr>
        <p:spPr bwMode="auto">
          <a:xfrm>
            <a:off x="714375" y="6604000"/>
            <a:ext cx="5040313" cy="254000"/>
          </a:xfrm>
          <a:prstGeom prst="rect">
            <a:avLst/>
          </a:prstGeom>
          <a:noFill/>
          <a:ln>
            <a:noFill/>
          </a:ln>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de-DE" sz="900" dirty="0" smtClean="0">
              <a:solidFill>
                <a:srgbClr val="606060"/>
              </a:solidFill>
              <a:cs typeface="Arial" charset="0"/>
            </a:endParaRPr>
          </a:p>
        </p:txBody>
      </p:sp>
      <p:pic>
        <p:nvPicPr>
          <p:cNvPr id="11" name="Grafik 2" descr="Rheinland-Pfalz"/>
          <p:cNvPicPr>
            <a:picLocks noChangeAspect="1"/>
          </p:cNvPicPr>
          <p:nvPr userDrawn="1"/>
        </p:nvPicPr>
        <p:blipFill>
          <a:blip r:embed="rId14" cstate="screen">
            <a:extLst>
              <a:ext uri="{28A0092B-C50C-407E-A947-70E740481C1C}">
                <a14:useLocalDpi xmlns:a14="http://schemas.microsoft.com/office/drawing/2010/main" xmlns="" val="0"/>
              </a:ext>
            </a:extLst>
          </a:blip>
          <a:srcRect t="26783" b="24115"/>
          <a:stretch>
            <a:fillRect/>
          </a:stretch>
        </p:blipFill>
        <p:spPr bwMode="auto">
          <a:xfrm>
            <a:off x="6732240" y="260648"/>
            <a:ext cx="2203853" cy="108012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53" r:id="rId6"/>
    <p:sldLayoutId id="2147484061" r:id="rId7"/>
    <p:sldLayoutId id="2147484054" r:id="rId8"/>
    <p:sldLayoutId id="2147484062" r:id="rId9"/>
    <p:sldLayoutId id="2147484055" r:id="rId10"/>
    <p:sldLayoutId id="2147484063" r:id="rId11"/>
    <p:sldLayoutId id="2147484089"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cap="all">
          <a:solidFill>
            <a:srgbClr val="8F1936"/>
          </a:solidFill>
          <a:latin typeface="Arial"/>
          <a:ea typeface="ＭＳ Ｐゴシック" pitchFamily="-107" charset="-128"/>
          <a:cs typeface="ＭＳ Ｐゴシック" pitchFamily="-107" charset="-128"/>
        </a:defRPr>
      </a:lvl1pPr>
      <a:lvl2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6pPr>
      <a:lvl7pPr marL="9144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7pPr>
      <a:lvl8pPr marL="13716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8pPr>
      <a:lvl9pPr marL="18288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9pPr>
    </p:titleStyle>
    <p:bodyStyle>
      <a:lvl1pPr marL="342900" indent="-342900" algn="l" rtl="0" eaLnBrk="0" fontAlgn="base" hangingPunct="0">
        <a:lnSpc>
          <a:spcPct val="90000"/>
        </a:lnSpc>
        <a:spcBef>
          <a:spcPts val="1400"/>
        </a:spcBef>
        <a:spcAft>
          <a:spcPct val="0"/>
        </a:spcAft>
        <a:defRPr sz="3200">
          <a:solidFill>
            <a:srgbClr val="8F1936"/>
          </a:solidFill>
          <a:latin typeface="Arial"/>
          <a:ea typeface="ＭＳ Ｐゴシック" pitchFamily="-107" charset="-128"/>
          <a:cs typeface="ＭＳ Ｐゴシック" pitchFamily="-107" charset="-128"/>
        </a:defRPr>
      </a:lvl1pPr>
      <a:lvl2pPr marL="1588" indent="-1588" algn="l" rtl="0" eaLnBrk="0" fontAlgn="base" hangingPunct="0">
        <a:lnSpc>
          <a:spcPct val="90000"/>
        </a:lnSpc>
        <a:spcBef>
          <a:spcPts val="800"/>
        </a:spcBef>
        <a:spcAft>
          <a:spcPct val="0"/>
        </a:spcAft>
        <a:defRPr sz="2800">
          <a:solidFill>
            <a:schemeClr val="tx1"/>
          </a:solidFill>
          <a:latin typeface="Arial"/>
          <a:ea typeface="ＭＳ Ｐゴシック" pitchFamily="-65" charset="-128"/>
          <a:cs typeface="Arial"/>
        </a:defRPr>
      </a:lvl2pPr>
      <a:lvl3pPr marL="363538" indent="-363538" algn="l" rtl="0" eaLnBrk="0" fontAlgn="base" hangingPunct="0">
        <a:lnSpc>
          <a:spcPct val="90000"/>
        </a:lnSpc>
        <a:spcBef>
          <a:spcPts val="1400"/>
        </a:spcBef>
        <a:spcAft>
          <a:spcPct val="0"/>
        </a:spcAft>
        <a:buClr>
          <a:srgbClr val="8F1936"/>
        </a:buClr>
        <a:buFont typeface="Bliss Regular" charset="0"/>
        <a:buAutoNum type="arabicPeriod"/>
        <a:tabLst>
          <a:tab pos="357188" algn="l"/>
        </a:tabLst>
        <a:defRPr sz="2800">
          <a:solidFill>
            <a:schemeClr val="tx1"/>
          </a:solidFill>
          <a:latin typeface="Arial"/>
          <a:ea typeface="Arial" charset="0"/>
          <a:cs typeface="Arial"/>
        </a:defRPr>
      </a:lvl3pPr>
      <a:lvl4pPr marL="358775" indent="-358775" algn="l" rtl="0" eaLnBrk="0" fontAlgn="base" hangingPunct="0">
        <a:lnSpc>
          <a:spcPct val="90000"/>
        </a:lnSpc>
        <a:spcBef>
          <a:spcPts val="1400"/>
        </a:spcBef>
        <a:spcAft>
          <a:spcPct val="0"/>
        </a:spcAft>
        <a:buClr>
          <a:srgbClr val="8F1936"/>
        </a:buClr>
        <a:buFont typeface="Wingdings" pitchFamily="2" charset="2"/>
        <a:buChar char="§"/>
        <a:tabLst>
          <a:tab pos="363538" algn="l"/>
        </a:tabLst>
        <a:defRPr sz="2800">
          <a:solidFill>
            <a:schemeClr val="tx1"/>
          </a:solidFill>
          <a:latin typeface="Arial"/>
          <a:ea typeface="Arial" charset="0"/>
          <a:cs typeface="Arial"/>
        </a:defRPr>
      </a:lvl4pPr>
      <a:lvl5pPr marL="360363" indent="4763" algn="l" rtl="0" eaLnBrk="0" fontAlgn="base" hangingPunct="0">
        <a:lnSpc>
          <a:spcPct val="90000"/>
        </a:lnSpc>
        <a:spcBef>
          <a:spcPts val="400"/>
        </a:spcBef>
        <a:spcAft>
          <a:spcPct val="0"/>
        </a:spcAft>
        <a:defRPr sz="2400">
          <a:solidFill>
            <a:srgbClr val="606060"/>
          </a:solidFill>
          <a:latin typeface="Arial"/>
          <a:ea typeface="Arial" charset="0"/>
          <a:cs typeface="Arial"/>
        </a:defRPr>
      </a:lvl5pPr>
      <a:lvl6pPr marL="846138" algn="l" rtl="0" fontAlgn="base">
        <a:lnSpc>
          <a:spcPct val="80000"/>
        </a:lnSpc>
        <a:spcBef>
          <a:spcPct val="0"/>
        </a:spcBef>
        <a:spcAft>
          <a:spcPct val="20000"/>
        </a:spcAft>
        <a:defRPr sz="2600">
          <a:solidFill>
            <a:schemeClr val="bg2"/>
          </a:solidFill>
          <a:latin typeface="+mn-lt"/>
          <a:ea typeface="+mn-ea"/>
        </a:defRPr>
      </a:lvl6pPr>
      <a:lvl7pPr marL="1303338" algn="l" rtl="0" fontAlgn="base">
        <a:lnSpc>
          <a:spcPct val="80000"/>
        </a:lnSpc>
        <a:spcBef>
          <a:spcPct val="0"/>
        </a:spcBef>
        <a:spcAft>
          <a:spcPct val="20000"/>
        </a:spcAft>
        <a:defRPr sz="2600">
          <a:solidFill>
            <a:schemeClr val="bg2"/>
          </a:solidFill>
          <a:latin typeface="+mn-lt"/>
          <a:ea typeface="+mn-ea"/>
        </a:defRPr>
      </a:lvl7pPr>
      <a:lvl8pPr marL="1760538" algn="l" rtl="0" fontAlgn="base">
        <a:lnSpc>
          <a:spcPct val="80000"/>
        </a:lnSpc>
        <a:spcBef>
          <a:spcPct val="0"/>
        </a:spcBef>
        <a:spcAft>
          <a:spcPct val="20000"/>
        </a:spcAft>
        <a:defRPr sz="2600">
          <a:solidFill>
            <a:schemeClr val="bg2"/>
          </a:solidFill>
          <a:latin typeface="+mn-lt"/>
          <a:ea typeface="+mn-ea"/>
        </a:defRPr>
      </a:lvl8pPr>
      <a:lvl9pPr marL="2217738" algn="l" rtl="0" fontAlgn="base">
        <a:lnSpc>
          <a:spcPct val="80000"/>
        </a:lnSpc>
        <a:spcBef>
          <a:spcPct val="0"/>
        </a:spcBef>
        <a:spcAft>
          <a:spcPct val="20000"/>
        </a:spcAft>
        <a:defRPr sz="2600">
          <a:solidFill>
            <a:schemeClr val="bg2"/>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13" Type="http://schemas.microsoft.com/office/2007/relationships/diagramDrawing" Target="../diagrams/drawing1.xml"/><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diagramQuickStyle" Target="../diagrams/quickStyle1.xml"/><Relationship Id="rId5" Type="http://schemas.openxmlformats.org/officeDocument/2006/relationships/image" Target="../media/image31.png"/><Relationship Id="rId15" Type="http://schemas.openxmlformats.org/officeDocument/2006/relationships/image" Target="../media/image36.jpeg"/><Relationship Id="rId10" Type="http://schemas.openxmlformats.org/officeDocument/2006/relationships/diagramLayout" Target="../diagrams/layout1.xml"/><Relationship Id="rId4" Type="http://schemas.openxmlformats.org/officeDocument/2006/relationships/image" Target="../media/image30.png"/><Relationship Id="rId9" Type="http://schemas.openxmlformats.org/officeDocument/2006/relationships/diagramData" Target="../diagrams/data1.xml"/><Relationship Id="rId1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vmlDrawing" Target="../drawings/vmlDrawing4.vml"/><Relationship Id="rId5" Type="http://schemas.openxmlformats.org/officeDocument/2006/relationships/image" Target="../media/image38.png"/><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1"/>
          </p:nvPr>
        </p:nvSpPr>
        <p:spPr>
          <a:xfrm>
            <a:off x="611560" y="3933056"/>
            <a:ext cx="7739063" cy="2520280"/>
          </a:xfrm>
        </p:spPr>
        <p:txBody>
          <a:bodyPr/>
          <a:lstStyle/>
          <a:p>
            <a:r>
              <a:rPr lang="de-DE" sz="1600" b="1" dirty="0" smtClean="0"/>
              <a:t>Ulrike Neumüller</a:t>
            </a:r>
            <a:endParaRPr lang="de-DE" sz="1600" b="1" dirty="0" smtClean="0"/>
          </a:p>
        </p:txBody>
      </p:sp>
      <p:pic>
        <p:nvPicPr>
          <p:cNvPr id="5" name="Grafik 4" descr="InES_0_70_100_0.png"/>
          <p:cNvPicPr>
            <a:picLocks noChangeAspect="1"/>
          </p:cNvPicPr>
          <p:nvPr/>
        </p:nvPicPr>
        <p:blipFill>
          <a:blip r:embed="rId3" cstate="screen"/>
          <a:srcRect/>
          <a:stretch>
            <a:fillRect/>
          </a:stretch>
        </p:blipFill>
        <p:spPr>
          <a:xfrm>
            <a:off x="4572000" y="4725144"/>
            <a:ext cx="3491416" cy="1728192"/>
          </a:xfrm>
          <a:prstGeom prst="rect">
            <a:avLst/>
          </a:prstGeom>
        </p:spPr>
      </p:pic>
      <p:pic>
        <p:nvPicPr>
          <p:cNvPr id="6" name="Grafik 5" descr="smilies1.jpg"/>
          <p:cNvPicPr>
            <a:picLocks noChangeAspect="1"/>
          </p:cNvPicPr>
          <p:nvPr/>
        </p:nvPicPr>
        <p:blipFill>
          <a:blip r:embed="rId4" cstate="screen"/>
          <a:srcRect/>
          <a:stretch>
            <a:fillRect/>
          </a:stretch>
        </p:blipFill>
        <p:spPr>
          <a:xfrm>
            <a:off x="971600" y="1844824"/>
            <a:ext cx="6075675" cy="1296144"/>
          </a:xfrm>
          <a:prstGeom prst="rect">
            <a:avLst/>
          </a:prstGeom>
        </p:spPr>
      </p:pic>
      <p:sp>
        <p:nvSpPr>
          <p:cNvPr id="1249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dirty="0"/>
          </a:p>
        </p:txBody>
      </p:sp>
      <p:sp>
        <p:nvSpPr>
          <p:cNvPr id="124931" name="Rectangle 3"/>
          <p:cNvSpPr>
            <a:spLocks noChangeArrowheads="1"/>
          </p:cNvSpPr>
          <p:nvPr/>
        </p:nvSpPr>
        <p:spPr bwMode="auto">
          <a:xfrm>
            <a:off x="323529" y="3253135"/>
            <a:ext cx="864096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de-DE"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de-DE"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Mit InES </a:t>
            </a:r>
            <a:r>
              <a:rPr lang="de-DE" sz="2800" b="1" dirty="0" smtClean="0">
                <a:ea typeface="Times New Roman" pitchFamily="18" charset="0"/>
                <a:cs typeface="Arial" pitchFamily="34" charset="0"/>
              </a:rPr>
              <a:t>die </a:t>
            </a:r>
            <a:r>
              <a:rPr kumimoji="0" lang="de-DE"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interne Evaluation in Schulen unterstützen</a:t>
            </a:r>
            <a:endParaRPr kumimoji="0" lang="de-DE" sz="2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460627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 der Schnellsuche</a:t>
            </a:r>
            <a:endParaRPr lang="de-DE" dirty="0"/>
          </a:p>
        </p:txBody>
      </p:sp>
      <p:pic>
        <p:nvPicPr>
          <p:cNvPr id="4" name="Inhaltsplatzhalter 3" descr="ergebnis_datenbanksuche_grundschule.jpg"/>
          <p:cNvPicPr>
            <a:picLocks noGrp="1" noChangeAspect="1"/>
          </p:cNvPicPr>
          <p:nvPr>
            <p:ph idx="1"/>
          </p:nvPr>
        </p:nvPicPr>
        <p:blipFill>
          <a:blip r:embed="rId2" cstate="screen"/>
          <a:stretch>
            <a:fillRect/>
          </a:stretch>
        </p:blipFill>
        <p:spPr>
          <a:xfrm>
            <a:off x="1461253" y="1879600"/>
            <a:ext cx="6188157" cy="45735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 Klick auf mehr …</a:t>
            </a:r>
            <a:endParaRPr lang="de-DE" dirty="0"/>
          </a:p>
        </p:txBody>
      </p:sp>
      <p:pic>
        <p:nvPicPr>
          <p:cNvPr id="244738" name="Picture 2"/>
          <p:cNvPicPr>
            <a:picLocks noChangeAspect="1" noChangeArrowheads="1"/>
          </p:cNvPicPr>
          <p:nvPr/>
        </p:nvPicPr>
        <p:blipFill>
          <a:blip r:embed="rId2" cstate="screen"/>
          <a:srcRect/>
          <a:stretch>
            <a:fillRect/>
          </a:stretch>
        </p:blipFill>
        <p:spPr bwMode="auto">
          <a:xfrm>
            <a:off x="1331641" y="1772816"/>
            <a:ext cx="5616623" cy="47899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75107" name="Object 3"/>
          <p:cNvGraphicFramePr>
            <a:graphicFrameLocks noChangeAspect="1"/>
          </p:cNvGraphicFramePr>
          <p:nvPr/>
        </p:nvGraphicFramePr>
        <p:xfrm>
          <a:off x="1835696" y="1844824"/>
          <a:ext cx="5472608" cy="3871549"/>
        </p:xfrm>
        <a:graphic>
          <a:graphicData uri="http://schemas.openxmlformats.org/presentationml/2006/ole">
            <p:oleObj spid="_x0000_s175167" name="Acrobat Document" r:id="rId4" imgW="11333333" imgH="8019048" progId="AcroExch.Document.11">
              <p:embed/>
            </p:oleObj>
          </a:graphicData>
        </a:graphic>
      </p:graphicFrame>
      <p:sp>
        <p:nvSpPr>
          <p:cNvPr id="2" name="Titel 1"/>
          <p:cNvSpPr>
            <a:spLocks noGrp="1"/>
          </p:cNvSpPr>
          <p:nvPr>
            <p:ph type="title"/>
          </p:nvPr>
        </p:nvSpPr>
        <p:spPr/>
        <p:txBody>
          <a:bodyPr>
            <a:normAutofit/>
          </a:bodyPr>
          <a:lstStyle/>
          <a:p>
            <a:r>
              <a:rPr lang="de-DE" sz="2800" dirty="0"/>
              <a:t>Instrumente </a:t>
            </a:r>
            <a:r>
              <a:rPr lang="de-DE" sz="2800" dirty="0" smtClean="0"/>
              <a:t>im </a:t>
            </a:r>
            <a:r>
              <a:rPr lang="de-DE" sz="2800" dirty="0"/>
              <a:t>Überblick </a:t>
            </a:r>
            <a:r>
              <a:rPr lang="de-DE" sz="2800" dirty="0" smtClean="0"/>
              <a:t>(RS+, IGS, GY, FÖS 5-10)</a:t>
            </a:r>
            <a:endParaRPr lang="de-DE" sz="2800" dirty="0"/>
          </a:p>
        </p:txBody>
      </p:sp>
      <p:sp>
        <p:nvSpPr>
          <p:cNvPr id="14" name="Textfeld 2"/>
          <p:cNvSpPr txBox="1">
            <a:spLocks noChangeArrowheads="1"/>
          </p:cNvSpPr>
          <p:nvPr/>
        </p:nvSpPr>
        <p:spPr bwMode="auto">
          <a:xfrm>
            <a:off x="0" y="2363564"/>
            <a:ext cx="1764602" cy="341690"/>
          </a:xfrm>
          <a:prstGeom prst="rect">
            <a:avLst/>
          </a:prstGeom>
          <a:solidFill>
            <a:srgbClr val="FFFFFF"/>
          </a:solidFill>
          <a:ln w="9525">
            <a:noFill/>
            <a:miter lim="800000"/>
            <a:headEnd/>
            <a:tailEnd/>
          </a:ln>
        </p:spPr>
        <p:txBody>
          <a:bodyPr rot="0" vert="horz" wrap="square" lIns="91440" tIns="45720" rIns="91440" bIns="45720" anchor="t" anchorCtr="0">
            <a:noAutofit/>
          </a:bodyPr>
          <a:lstStyle>
            <a:defPPr>
              <a:defRPr lang="de-DE"/>
            </a:defPPr>
            <a:lvl1pPr algn="l"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ctr">
              <a:spcAft>
                <a:spcPts val="0"/>
              </a:spcAft>
            </a:pPr>
            <a:r>
              <a:rPr lang="de-DE" sz="2000" b="1" dirty="0" smtClean="0">
                <a:solidFill>
                  <a:srgbClr val="365F91"/>
                </a:solidFill>
                <a:effectLst/>
                <a:latin typeface="+mn-lt"/>
                <a:ea typeface="Calibri"/>
                <a:cs typeface="Times New Roman"/>
              </a:rPr>
              <a:t>Thema</a:t>
            </a:r>
          </a:p>
          <a:p>
            <a:pPr algn="ctr">
              <a:spcAft>
                <a:spcPts val="0"/>
              </a:spcAft>
            </a:pPr>
            <a:r>
              <a:rPr lang="de-DE" sz="1800" b="1" dirty="0" smtClean="0">
                <a:solidFill>
                  <a:srgbClr val="365F91"/>
                </a:solidFill>
                <a:latin typeface="+mn-lt"/>
                <a:ea typeface="Calibri"/>
                <a:cs typeface="Times New Roman"/>
              </a:rPr>
              <a:t>z.B. Klassen-</a:t>
            </a:r>
            <a:r>
              <a:rPr lang="de-DE" sz="1800" b="1" dirty="0" err="1" smtClean="0">
                <a:solidFill>
                  <a:srgbClr val="365F91"/>
                </a:solidFill>
                <a:latin typeface="+mn-lt"/>
                <a:ea typeface="Calibri"/>
                <a:cs typeface="Times New Roman"/>
              </a:rPr>
              <a:t>management</a:t>
            </a:r>
            <a:endParaRPr lang="de-DE" sz="1800" dirty="0">
              <a:effectLst/>
              <a:latin typeface="+mn-lt"/>
              <a:ea typeface="Calibri"/>
              <a:cs typeface="Times New Roman"/>
            </a:endParaRPr>
          </a:p>
        </p:txBody>
      </p:sp>
      <p:cxnSp>
        <p:nvCxnSpPr>
          <p:cNvPr id="17" name="Gerade Verbindung mit Pfeil 16"/>
          <p:cNvCxnSpPr/>
          <p:nvPr/>
        </p:nvCxnSpPr>
        <p:spPr bwMode="auto">
          <a:xfrm flipH="1" flipV="1">
            <a:off x="1619672" y="3032956"/>
            <a:ext cx="576064" cy="32403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Textfeld 2"/>
          <p:cNvSpPr txBox="1">
            <a:spLocks noChangeArrowheads="1"/>
          </p:cNvSpPr>
          <p:nvPr/>
        </p:nvSpPr>
        <p:spPr bwMode="auto">
          <a:xfrm>
            <a:off x="323528" y="5522118"/>
            <a:ext cx="3600400" cy="44547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de-DE" sz="2000" b="1" dirty="0" smtClean="0">
                <a:solidFill>
                  <a:srgbClr val="76923C"/>
                </a:solidFill>
                <a:effectLst/>
                <a:latin typeface="+mn-lt"/>
                <a:ea typeface="Calibri"/>
                <a:cs typeface="Times New Roman"/>
              </a:rPr>
              <a:t>Erhebungsinstrument</a:t>
            </a:r>
          </a:p>
          <a:p>
            <a:pPr algn="ctr">
              <a:lnSpc>
                <a:spcPct val="115000"/>
              </a:lnSpc>
              <a:spcAft>
                <a:spcPts val="1000"/>
              </a:spcAft>
            </a:pPr>
            <a:r>
              <a:rPr lang="de-DE" sz="1800" b="1" dirty="0" smtClean="0">
                <a:solidFill>
                  <a:srgbClr val="76923C"/>
                </a:solidFill>
                <a:latin typeface="+mn-lt"/>
                <a:ea typeface="Calibri"/>
                <a:cs typeface="Times New Roman"/>
              </a:rPr>
              <a:t>z.B. Schülerfragebogen, Hospitationsbogen</a:t>
            </a:r>
            <a:endParaRPr lang="de-DE" sz="1800" b="1" dirty="0" smtClean="0">
              <a:solidFill>
                <a:srgbClr val="76923C"/>
              </a:solidFill>
              <a:effectLst/>
              <a:latin typeface="+mn-lt"/>
              <a:ea typeface="Calibri"/>
              <a:cs typeface="Times New Roman"/>
            </a:endParaRPr>
          </a:p>
          <a:p>
            <a:pPr algn="ctr">
              <a:lnSpc>
                <a:spcPct val="115000"/>
              </a:lnSpc>
              <a:spcAft>
                <a:spcPts val="1000"/>
              </a:spcAft>
            </a:pPr>
            <a:endParaRPr lang="de-DE" sz="2000" dirty="0">
              <a:effectLst/>
              <a:latin typeface="Calibri"/>
              <a:ea typeface="Calibri"/>
              <a:cs typeface="Times New Roman"/>
            </a:endParaRPr>
          </a:p>
        </p:txBody>
      </p:sp>
      <p:cxnSp>
        <p:nvCxnSpPr>
          <p:cNvPr id="23" name="Gerade Verbindung mit Pfeil 22"/>
          <p:cNvCxnSpPr>
            <a:endCxn id="19" idx="0"/>
          </p:cNvCxnSpPr>
          <p:nvPr/>
        </p:nvCxnSpPr>
        <p:spPr bwMode="auto">
          <a:xfrm flipH="1">
            <a:off x="2123728" y="4581128"/>
            <a:ext cx="576066" cy="9409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feld 2"/>
          <p:cNvSpPr txBox="1">
            <a:spLocks noChangeArrowheads="1"/>
          </p:cNvSpPr>
          <p:nvPr/>
        </p:nvSpPr>
        <p:spPr bwMode="auto">
          <a:xfrm>
            <a:off x="7351785" y="2204864"/>
            <a:ext cx="1792215" cy="333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de-DE" sz="2000" b="1" dirty="0">
                <a:solidFill>
                  <a:srgbClr val="943634"/>
                </a:solidFill>
                <a:effectLst/>
                <a:latin typeface="+mn-lt"/>
                <a:ea typeface="Calibri"/>
                <a:cs typeface="Times New Roman"/>
              </a:rPr>
              <a:t>Verfahren</a:t>
            </a:r>
            <a:endParaRPr lang="de-DE" sz="2000" dirty="0">
              <a:effectLst/>
              <a:latin typeface="+mn-lt"/>
              <a:ea typeface="Calibri"/>
              <a:cs typeface="Times New Roman"/>
            </a:endParaRPr>
          </a:p>
        </p:txBody>
      </p:sp>
      <p:sp>
        <p:nvSpPr>
          <p:cNvPr id="25" name="Textfeld 2"/>
          <p:cNvSpPr txBox="1">
            <a:spLocks noChangeArrowheads="1"/>
          </p:cNvSpPr>
          <p:nvPr/>
        </p:nvSpPr>
        <p:spPr bwMode="auto">
          <a:xfrm>
            <a:off x="7415808" y="2564904"/>
            <a:ext cx="1476672" cy="9361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lvl="0">
              <a:spcAft>
                <a:spcPts val="0"/>
              </a:spcAft>
            </a:pPr>
            <a:r>
              <a:rPr lang="de-DE" sz="1800" b="1" dirty="0" smtClean="0">
                <a:solidFill>
                  <a:srgbClr val="871D33"/>
                </a:solidFill>
                <a:effectLst/>
                <a:latin typeface="+mn-lt"/>
                <a:ea typeface="Calibri"/>
                <a:cs typeface="Times New Roman"/>
              </a:rPr>
              <a:t>z.B. Elternfeed-back</a:t>
            </a:r>
          </a:p>
        </p:txBody>
      </p:sp>
      <p:sp>
        <p:nvSpPr>
          <p:cNvPr id="29" name="Textfeld 2"/>
          <p:cNvSpPr txBox="1">
            <a:spLocks noChangeArrowheads="1"/>
          </p:cNvSpPr>
          <p:nvPr/>
        </p:nvSpPr>
        <p:spPr bwMode="auto">
          <a:xfrm>
            <a:off x="7092281" y="4077072"/>
            <a:ext cx="2051720" cy="333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de-DE" sz="2000" b="1" dirty="0" smtClean="0">
                <a:solidFill>
                  <a:srgbClr val="7F7F7F"/>
                </a:solidFill>
                <a:effectLst/>
                <a:latin typeface="+mn-lt"/>
                <a:ea typeface="Calibri"/>
                <a:cs typeface="Times New Roman"/>
              </a:rPr>
              <a:t>Begleitmaterial</a:t>
            </a:r>
          </a:p>
          <a:p>
            <a:pPr algn="ctr">
              <a:lnSpc>
                <a:spcPct val="115000"/>
              </a:lnSpc>
              <a:spcAft>
                <a:spcPts val="1000"/>
              </a:spcAft>
            </a:pPr>
            <a:endParaRPr lang="de-DE" sz="2000" dirty="0">
              <a:effectLst/>
              <a:latin typeface="+mn-lt"/>
              <a:ea typeface="Calibri"/>
              <a:cs typeface="Times New Roman"/>
            </a:endParaRPr>
          </a:p>
        </p:txBody>
      </p:sp>
      <p:sp>
        <p:nvSpPr>
          <p:cNvPr id="31" name="Textfeld 2"/>
          <p:cNvSpPr txBox="1">
            <a:spLocks noChangeArrowheads="1"/>
          </p:cNvSpPr>
          <p:nvPr/>
        </p:nvSpPr>
        <p:spPr bwMode="auto">
          <a:xfrm>
            <a:off x="7020272" y="4490081"/>
            <a:ext cx="2304256" cy="14401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lvl="0">
              <a:spcAft>
                <a:spcPts val="0"/>
              </a:spcAft>
            </a:pPr>
            <a:r>
              <a:rPr lang="de-DE" sz="1800" b="1" dirty="0" smtClean="0">
                <a:solidFill>
                  <a:schemeClr val="accent6">
                    <a:lumMod val="50000"/>
                  </a:schemeClr>
                </a:solidFill>
                <a:effectLst/>
                <a:latin typeface="+mn-lt"/>
                <a:ea typeface="Calibri"/>
                <a:cs typeface="Times New Roman"/>
              </a:rPr>
              <a:t>z.B</a:t>
            </a:r>
            <a:r>
              <a:rPr lang="de-DE" sz="1800" b="1" dirty="0">
                <a:solidFill>
                  <a:schemeClr val="accent6">
                    <a:lumMod val="50000"/>
                  </a:schemeClr>
                </a:solidFill>
                <a:effectLst/>
                <a:latin typeface="+mn-lt"/>
                <a:ea typeface="Calibri"/>
                <a:cs typeface="Times New Roman"/>
              </a:rPr>
              <a:t>. Broschüre „Informationen </a:t>
            </a:r>
            <a:r>
              <a:rPr lang="de-DE" sz="1800" b="1" dirty="0" smtClean="0">
                <a:solidFill>
                  <a:schemeClr val="accent6">
                    <a:lumMod val="50000"/>
                  </a:schemeClr>
                </a:solidFill>
                <a:effectLst/>
                <a:latin typeface="+mn-lt"/>
                <a:ea typeface="Calibri"/>
                <a:cs typeface="Times New Roman"/>
              </a:rPr>
              <a:t>u. </a:t>
            </a:r>
            <a:r>
              <a:rPr lang="de-DE" sz="1800" b="1" dirty="0">
                <a:solidFill>
                  <a:schemeClr val="accent6">
                    <a:lumMod val="50000"/>
                  </a:schemeClr>
                </a:solidFill>
                <a:effectLst/>
                <a:latin typeface="+mn-lt"/>
                <a:ea typeface="Calibri"/>
                <a:cs typeface="Times New Roman"/>
              </a:rPr>
              <a:t>Tipps zur </a:t>
            </a:r>
            <a:r>
              <a:rPr lang="de-DE" sz="1800" b="1" dirty="0" smtClean="0">
                <a:solidFill>
                  <a:schemeClr val="accent6">
                    <a:lumMod val="50000"/>
                  </a:schemeClr>
                </a:solidFill>
                <a:effectLst/>
                <a:latin typeface="+mn-lt"/>
                <a:ea typeface="Calibri"/>
                <a:cs typeface="Times New Roman"/>
              </a:rPr>
              <a:t>Durch-führung </a:t>
            </a:r>
            <a:r>
              <a:rPr lang="de-DE" sz="1800" b="1" dirty="0">
                <a:solidFill>
                  <a:schemeClr val="accent6">
                    <a:lumMod val="50000"/>
                  </a:schemeClr>
                </a:solidFill>
                <a:effectLst/>
                <a:latin typeface="+mn-lt"/>
                <a:ea typeface="Calibri"/>
                <a:cs typeface="Times New Roman"/>
              </a:rPr>
              <a:t>von Schülerfeedback“</a:t>
            </a:r>
          </a:p>
        </p:txBody>
      </p:sp>
      <p:cxnSp>
        <p:nvCxnSpPr>
          <p:cNvPr id="33" name="Gerade Verbindung mit Pfeil 32"/>
          <p:cNvCxnSpPr/>
          <p:nvPr/>
        </p:nvCxnSpPr>
        <p:spPr bwMode="auto">
          <a:xfrm flipV="1">
            <a:off x="6948264" y="2492896"/>
            <a:ext cx="72008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Gerade Verbindung mit Pfeil 34"/>
          <p:cNvCxnSpPr/>
          <p:nvPr/>
        </p:nvCxnSpPr>
        <p:spPr bwMode="auto">
          <a:xfrm>
            <a:off x="6948264" y="4005064"/>
            <a:ext cx="216024"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xmlns="" val="21153576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75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75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75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75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75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4" grpId="0" animBg="1"/>
      <p:bldP spid="25" grpId="0" animBg="1"/>
      <p:bldP spid="29"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a:t>Instrumente </a:t>
            </a:r>
            <a:r>
              <a:rPr lang="de-DE" sz="2800" dirty="0" smtClean="0"/>
              <a:t>im </a:t>
            </a:r>
            <a:r>
              <a:rPr lang="de-DE" sz="2800" dirty="0"/>
              <a:t>Überblick </a:t>
            </a:r>
            <a:r>
              <a:rPr lang="de-DE" sz="2800" dirty="0" smtClean="0"/>
              <a:t>(BBS)</a:t>
            </a:r>
            <a:endParaRPr lang="de-DE" sz="2800" dirty="0"/>
          </a:p>
        </p:txBody>
      </p:sp>
      <p:graphicFrame>
        <p:nvGraphicFramePr>
          <p:cNvPr id="12" name="Objekt 11"/>
          <p:cNvGraphicFramePr>
            <a:graphicFrameLocks noChangeAspect="1"/>
          </p:cNvGraphicFramePr>
          <p:nvPr/>
        </p:nvGraphicFramePr>
        <p:xfrm>
          <a:off x="1835696" y="1844824"/>
          <a:ext cx="5496287" cy="3888432"/>
        </p:xfrm>
        <a:graphic>
          <a:graphicData uri="http://schemas.openxmlformats.org/presentationml/2006/ole">
            <p:oleObj spid="_x0000_s114756" name="Acrobat Document" r:id="rId4" imgW="11333333" imgH="8019048" progId="AcroExch.Document.11">
              <p:embed/>
            </p:oleObj>
          </a:graphicData>
        </a:graphic>
      </p:graphicFrame>
      <p:sp>
        <p:nvSpPr>
          <p:cNvPr id="14" name="Textfeld 2"/>
          <p:cNvSpPr txBox="1">
            <a:spLocks noChangeArrowheads="1"/>
          </p:cNvSpPr>
          <p:nvPr/>
        </p:nvSpPr>
        <p:spPr bwMode="auto">
          <a:xfrm>
            <a:off x="0" y="2420888"/>
            <a:ext cx="1764602" cy="341690"/>
          </a:xfrm>
          <a:prstGeom prst="rect">
            <a:avLst/>
          </a:prstGeom>
          <a:solidFill>
            <a:srgbClr val="FFFFFF"/>
          </a:solidFill>
          <a:ln w="9525">
            <a:noFill/>
            <a:miter lim="800000"/>
            <a:headEnd/>
            <a:tailEnd/>
          </a:ln>
        </p:spPr>
        <p:txBody>
          <a:bodyPr rot="0" vert="horz" wrap="square" lIns="91440" tIns="45720" rIns="91440" bIns="45720" anchor="t" anchorCtr="0">
            <a:noAutofit/>
          </a:bodyPr>
          <a:lstStyle>
            <a:defPPr>
              <a:defRPr lang="de-DE"/>
            </a:defPPr>
            <a:lvl1pPr algn="l"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ctr">
              <a:lnSpc>
                <a:spcPct val="115000"/>
              </a:lnSpc>
              <a:spcAft>
                <a:spcPts val="0"/>
              </a:spcAft>
            </a:pPr>
            <a:r>
              <a:rPr lang="de-DE" sz="2000" b="1" dirty="0" smtClean="0">
                <a:solidFill>
                  <a:srgbClr val="365F91"/>
                </a:solidFill>
                <a:effectLst/>
                <a:latin typeface="+mn-lt"/>
                <a:ea typeface="Calibri"/>
                <a:cs typeface="Times New Roman"/>
              </a:rPr>
              <a:t>Thema</a:t>
            </a:r>
          </a:p>
          <a:p>
            <a:pPr algn="ctr">
              <a:lnSpc>
                <a:spcPct val="115000"/>
              </a:lnSpc>
              <a:spcAft>
                <a:spcPts val="0"/>
              </a:spcAft>
            </a:pPr>
            <a:r>
              <a:rPr lang="de-DE" sz="1800" b="1" dirty="0" smtClean="0">
                <a:solidFill>
                  <a:srgbClr val="365F91"/>
                </a:solidFill>
                <a:latin typeface="+mn-lt"/>
                <a:ea typeface="Calibri"/>
                <a:cs typeface="Times New Roman"/>
              </a:rPr>
              <a:t>z.B. Klassen-</a:t>
            </a:r>
            <a:r>
              <a:rPr lang="de-DE" sz="1800" b="1" dirty="0" err="1" smtClean="0">
                <a:solidFill>
                  <a:srgbClr val="365F91"/>
                </a:solidFill>
                <a:latin typeface="+mn-lt"/>
                <a:ea typeface="Calibri"/>
                <a:cs typeface="Times New Roman"/>
              </a:rPr>
              <a:t>management</a:t>
            </a:r>
            <a:endParaRPr lang="de-DE" sz="1800" dirty="0">
              <a:effectLst/>
              <a:latin typeface="+mn-lt"/>
              <a:ea typeface="Calibri"/>
              <a:cs typeface="Times New Roman"/>
            </a:endParaRPr>
          </a:p>
        </p:txBody>
      </p:sp>
      <p:cxnSp>
        <p:nvCxnSpPr>
          <p:cNvPr id="17" name="Gerade Verbindung mit Pfeil 16"/>
          <p:cNvCxnSpPr/>
          <p:nvPr/>
        </p:nvCxnSpPr>
        <p:spPr bwMode="auto">
          <a:xfrm flipH="1" flipV="1">
            <a:off x="1403648" y="2780928"/>
            <a:ext cx="792088"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Textfeld 2"/>
          <p:cNvSpPr txBox="1">
            <a:spLocks noChangeArrowheads="1"/>
          </p:cNvSpPr>
          <p:nvPr/>
        </p:nvSpPr>
        <p:spPr bwMode="auto">
          <a:xfrm>
            <a:off x="323528" y="5522118"/>
            <a:ext cx="3600400" cy="44547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de-DE" sz="2000" b="1" dirty="0" smtClean="0">
                <a:solidFill>
                  <a:srgbClr val="76923C"/>
                </a:solidFill>
                <a:effectLst/>
                <a:latin typeface="+mn-lt"/>
                <a:ea typeface="Calibri"/>
                <a:cs typeface="Times New Roman"/>
              </a:rPr>
              <a:t>Erhebungsinstrument</a:t>
            </a:r>
          </a:p>
          <a:p>
            <a:pPr algn="ctr">
              <a:lnSpc>
                <a:spcPct val="115000"/>
              </a:lnSpc>
              <a:spcAft>
                <a:spcPts val="1000"/>
              </a:spcAft>
            </a:pPr>
            <a:r>
              <a:rPr lang="de-DE" sz="1800" b="1" dirty="0" smtClean="0">
                <a:solidFill>
                  <a:srgbClr val="76923C"/>
                </a:solidFill>
                <a:latin typeface="+mn-lt"/>
                <a:ea typeface="Calibri"/>
                <a:cs typeface="Times New Roman"/>
              </a:rPr>
              <a:t>z.B. Schülerfragebogen, Hospitationsbogen</a:t>
            </a:r>
            <a:endParaRPr lang="de-DE" sz="1800" b="1" dirty="0" smtClean="0">
              <a:solidFill>
                <a:srgbClr val="76923C"/>
              </a:solidFill>
              <a:effectLst/>
              <a:latin typeface="+mn-lt"/>
              <a:ea typeface="Calibri"/>
              <a:cs typeface="Times New Roman"/>
            </a:endParaRPr>
          </a:p>
          <a:p>
            <a:pPr algn="ctr">
              <a:lnSpc>
                <a:spcPct val="115000"/>
              </a:lnSpc>
              <a:spcAft>
                <a:spcPts val="1000"/>
              </a:spcAft>
            </a:pPr>
            <a:endParaRPr lang="de-DE" sz="2000" dirty="0">
              <a:effectLst/>
              <a:latin typeface="Calibri"/>
              <a:ea typeface="Calibri"/>
              <a:cs typeface="Times New Roman"/>
            </a:endParaRPr>
          </a:p>
        </p:txBody>
      </p:sp>
      <p:cxnSp>
        <p:nvCxnSpPr>
          <p:cNvPr id="23" name="Gerade Verbindung mit Pfeil 22"/>
          <p:cNvCxnSpPr>
            <a:endCxn id="19" idx="0"/>
          </p:cNvCxnSpPr>
          <p:nvPr/>
        </p:nvCxnSpPr>
        <p:spPr bwMode="auto">
          <a:xfrm flipH="1">
            <a:off x="2123728" y="4581128"/>
            <a:ext cx="576066" cy="9409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feld 2"/>
          <p:cNvSpPr txBox="1">
            <a:spLocks noChangeArrowheads="1"/>
          </p:cNvSpPr>
          <p:nvPr/>
        </p:nvSpPr>
        <p:spPr bwMode="auto">
          <a:xfrm>
            <a:off x="7351785" y="2204864"/>
            <a:ext cx="1792215" cy="333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de-DE" sz="2000" b="1" dirty="0">
                <a:solidFill>
                  <a:srgbClr val="943634"/>
                </a:solidFill>
                <a:effectLst/>
                <a:latin typeface="+mn-lt"/>
                <a:ea typeface="Calibri"/>
                <a:cs typeface="Times New Roman"/>
              </a:rPr>
              <a:t>Verfahren</a:t>
            </a:r>
            <a:endParaRPr lang="de-DE" sz="2000" dirty="0">
              <a:effectLst/>
              <a:latin typeface="+mn-lt"/>
              <a:ea typeface="Calibri"/>
              <a:cs typeface="Times New Roman"/>
            </a:endParaRPr>
          </a:p>
        </p:txBody>
      </p:sp>
      <p:sp>
        <p:nvSpPr>
          <p:cNvPr id="25" name="Textfeld 2"/>
          <p:cNvSpPr txBox="1">
            <a:spLocks noChangeArrowheads="1"/>
          </p:cNvSpPr>
          <p:nvPr/>
        </p:nvSpPr>
        <p:spPr bwMode="auto">
          <a:xfrm>
            <a:off x="7415808" y="2564904"/>
            <a:ext cx="1476672" cy="9361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lvl="0">
              <a:spcAft>
                <a:spcPts val="0"/>
              </a:spcAft>
            </a:pPr>
            <a:r>
              <a:rPr lang="de-DE" sz="1800" b="1" dirty="0" smtClean="0">
                <a:solidFill>
                  <a:srgbClr val="871D33"/>
                </a:solidFill>
                <a:effectLst/>
                <a:latin typeface="+mn-lt"/>
                <a:ea typeface="Calibri"/>
                <a:cs typeface="Times New Roman"/>
              </a:rPr>
              <a:t>z.B. Elternfeed-back</a:t>
            </a:r>
          </a:p>
        </p:txBody>
      </p:sp>
      <p:sp>
        <p:nvSpPr>
          <p:cNvPr id="29" name="Textfeld 2"/>
          <p:cNvSpPr txBox="1">
            <a:spLocks noChangeArrowheads="1"/>
          </p:cNvSpPr>
          <p:nvPr/>
        </p:nvSpPr>
        <p:spPr bwMode="auto">
          <a:xfrm>
            <a:off x="7092281" y="4077072"/>
            <a:ext cx="2051720" cy="333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de-DE" sz="2000" b="1" dirty="0" smtClean="0">
                <a:solidFill>
                  <a:srgbClr val="7F7F7F"/>
                </a:solidFill>
                <a:effectLst/>
                <a:latin typeface="+mn-lt"/>
                <a:ea typeface="Calibri"/>
                <a:cs typeface="Times New Roman"/>
              </a:rPr>
              <a:t>Begleitmaterial</a:t>
            </a:r>
          </a:p>
          <a:p>
            <a:pPr algn="ctr">
              <a:lnSpc>
                <a:spcPct val="115000"/>
              </a:lnSpc>
              <a:spcAft>
                <a:spcPts val="1000"/>
              </a:spcAft>
            </a:pPr>
            <a:endParaRPr lang="de-DE" sz="2000" dirty="0">
              <a:effectLst/>
              <a:latin typeface="+mn-lt"/>
              <a:ea typeface="Calibri"/>
              <a:cs typeface="Times New Roman"/>
            </a:endParaRPr>
          </a:p>
        </p:txBody>
      </p:sp>
      <p:cxnSp>
        <p:nvCxnSpPr>
          <p:cNvPr id="33" name="Gerade Verbindung mit Pfeil 32"/>
          <p:cNvCxnSpPr/>
          <p:nvPr/>
        </p:nvCxnSpPr>
        <p:spPr bwMode="auto">
          <a:xfrm flipV="1">
            <a:off x="6948264" y="2492896"/>
            <a:ext cx="72008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Gerade Verbindung mit Pfeil 34"/>
          <p:cNvCxnSpPr/>
          <p:nvPr/>
        </p:nvCxnSpPr>
        <p:spPr bwMode="auto">
          <a:xfrm>
            <a:off x="6948264" y="4005064"/>
            <a:ext cx="216024"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feld 2"/>
          <p:cNvSpPr txBox="1">
            <a:spLocks noChangeArrowheads="1"/>
          </p:cNvSpPr>
          <p:nvPr/>
        </p:nvSpPr>
        <p:spPr bwMode="auto">
          <a:xfrm>
            <a:off x="7092281" y="4518259"/>
            <a:ext cx="2304256" cy="14401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lvl="0">
              <a:spcAft>
                <a:spcPts val="0"/>
              </a:spcAft>
            </a:pPr>
            <a:r>
              <a:rPr lang="de-DE" sz="1800" b="1" dirty="0" smtClean="0">
                <a:solidFill>
                  <a:schemeClr val="accent6">
                    <a:lumMod val="50000"/>
                  </a:schemeClr>
                </a:solidFill>
                <a:effectLst/>
                <a:latin typeface="+mn-lt"/>
                <a:ea typeface="Calibri"/>
                <a:cs typeface="Times New Roman"/>
              </a:rPr>
              <a:t>z.B</a:t>
            </a:r>
            <a:r>
              <a:rPr lang="de-DE" sz="1800" b="1" dirty="0">
                <a:solidFill>
                  <a:schemeClr val="accent6">
                    <a:lumMod val="50000"/>
                  </a:schemeClr>
                </a:solidFill>
                <a:effectLst/>
                <a:latin typeface="+mn-lt"/>
                <a:ea typeface="Calibri"/>
                <a:cs typeface="Times New Roman"/>
              </a:rPr>
              <a:t>. Broschüre „Informationen </a:t>
            </a:r>
            <a:r>
              <a:rPr lang="de-DE" sz="1800" b="1" dirty="0" smtClean="0">
                <a:solidFill>
                  <a:schemeClr val="accent6">
                    <a:lumMod val="50000"/>
                  </a:schemeClr>
                </a:solidFill>
                <a:effectLst/>
                <a:latin typeface="+mn-lt"/>
                <a:ea typeface="Calibri"/>
                <a:cs typeface="Times New Roman"/>
              </a:rPr>
              <a:t>u. </a:t>
            </a:r>
            <a:r>
              <a:rPr lang="de-DE" sz="1800" b="1" dirty="0">
                <a:solidFill>
                  <a:schemeClr val="accent6">
                    <a:lumMod val="50000"/>
                  </a:schemeClr>
                </a:solidFill>
                <a:effectLst/>
                <a:latin typeface="+mn-lt"/>
                <a:ea typeface="Calibri"/>
                <a:cs typeface="Times New Roman"/>
              </a:rPr>
              <a:t>Tipps zur </a:t>
            </a:r>
            <a:r>
              <a:rPr lang="de-DE" sz="1800" b="1" dirty="0" smtClean="0">
                <a:solidFill>
                  <a:schemeClr val="accent6">
                    <a:lumMod val="50000"/>
                  </a:schemeClr>
                </a:solidFill>
                <a:effectLst/>
                <a:latin typeface="+mn-lt"/>
                <a:ea typeface="Calibri"/>
                <a:cs typeface="Times New Roman"/>
              </a:rPr>
              <a:t>Durch-führung </a:t>
            </a:r>
            <a:r>
              <a:rPr lang="de-DE" sz="1800" b="1" dirty="0">
                <a:solidFill>
                  <a:schemeClr val="accent6">
                    <a:lumMod val="50000"/>
                  </a:schemeClr>
                </a:solidFill>
                <a:effectLst/>
                <a:latin typeface="+mn-lt"/>
                <a:ea typeface="Calibri"/>
                <a:cs typeface="Times New Roman"/>
              </a:rPr>
              <a:t>von Schülerfeedback“</a:t>
            </a:r>
          </a:p>
        </p:txBody>
      </p:sp>
    </p:spTree>
    <p:extLst>
      <p:ext uri="{BB962C8B-B14F-4D97-AF65-F5344CB8AC3E}">
        <p14:creationId xmlns:p14="http://schemas.microsoft.com/office/powerpoint/2010/main" xmlns="" val="211535767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31" name="Object 3"/>
          <p:cNvGraphicFramePr>
            <a:graphicFrameLocks noChangeAspect="1"/>
          </p:cNvGraphicFramePr>
          <p:nvPr/>
        </p:nvGraphicFramePr>
        <p:xfrm>
          <a:off x="1835696" y="1844824"/>
          <a:ext cx="5472608" cy="3873191"/>
        </p:xfrm>
        <a:graphic>
          <a:graphicData uri="http://schemas.openxmlformats.org/presentationml/2006/ole">
            <p:oleObj spid="_x0000_s176190" name="Acrobat Document" r:id="rId4" imgW="11333333" imgH="8019048" progId="AcroExch.Document.11">
              <p:embed/>
            </p:oleObj>
          </a:graphicData>
        </a:graphic>
      </p:graphicFrame>
      <p:sp>
        <p:nvSpPr>
          <p:cNvPr id="2" name="Titel 1"/>
          <p:cNvSpPr>
            <a:spLocks noGrp="1"/>
          </p:cNvSpPr>
          <p:nvPr>
            <p:ph type="title"/>
          </p:nvPr>
        </p:nvSpPr>
        <p:spPr/>
        <p:txBody>
          <a:bodyPr>
            <a:normAutofit/>
          </a:bodyPr>
          <a:lstStyle/>
          <a:p>
            <a:r>
              <a:rPr lang="de-DE" sz="2800" dirty="0"/>
              <a:t>Instrumente </a:t>
            </a:r>
            <a:r>
              <a:rPr lang="de-DE" sz="2800" dirty="0" smtClean="0"/>
              <a:t>im </a:t>
            </a:r>
            <a:r>
              <a:rPr lang="de-DE" sz="2800" dirty="0"/>
              <a:t>Überblick </a:t>
            </a:r>
            <a:r>
              <a:rPr lang="de-DE" sz="2800" dirty="0" smtClean="0"/>
              <a:t>(GS, FÖS 1-4)</a:t>
            </a:r>
            <a:endParaRPr lang="de-DE" sz="2800" dirty="0"/>
          </a:p>
        </p:txBody>
      </p:sp>
      <p:sp>
        <p:nvSpPr>
          <p:cNvPr id="14" name="Textfeld 2"/>
          <p:cNvSpPr txBox="1">
            <a:spLocks noChangeArrowheads="1"/>
          </p:cNvSpPr>
          <p:nvPr/>
        </p:nvSpPr>
        <p:spPr bwMode="auto">
          <a:xfrm>
            <a:off x="0" y="2420888"/>
            <a:ext cx="1764602" cy="341690"/>
          </a:xfrm>
          <a:prstGeom prst="rect">
            <a:avLst/>
          </a:prstGeom>
          <a:solidFill>
            <a:srgbClr val="FFFFFF"/>
          </a:solidFill>
          <a:ln w="9525">
            <a:noFill/>
            <a:miter lim="800000"/>
            <a:headEnd/>
            <a:tailEnd/>
          </a:ln>
        </p:spPr>
        <p:txBody>
          <a:bodyPr rot="0" vert="horz" wrap="square" lIns="91440" tIns="45720" rIns="91440" bIns="45720" anchor="t" anchorCtr="0">
            <a:noAutofit/>
          </a:bodyPr>
          <a:lstStyle>
            <a:defPPr>
              <a:defRPr lang="de-DE"/>
            </a:defPPr>
            <a:lvl1pPr algn="l"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ctr">
              <a:lnSpc>
                <a:spcPct val="115000"/>
              </a:lnSpc>
              <a:spcAft>
                <a:spcPts val="0"/>
              </a:spcAft>
            </a:pPr>
            <a:r>
              <a:rPr lang="de-DE" sz="2000" b="1" dirty="0" smtClean="0">
                <a:solidFill>
                  <a:srgbClr val="365F91"/>
                </a:solidFill>
                <a:effectLst/>
                <a:latin typeface="+mn-lt"/>
                <a:ea typeface="Calibri"/>
                <a:cs typeface="Times New Roman"/>
              </a:rPr>
              <a:t>Thema</a:t>
            </a:r>
          </a:p>
          <a:p>
            <a:pPr algn="ctr">
              <a:lnSpc>
                <a:spcPct val="115000"/>
              </a:lnSpc>
              <a:spcAft>
                <a:spcPts val="0"/>
              </a:spcAft>
            </a:pPr>
            <a:r>
              <a:rPr lang="de-DE" sz="1800" b="1" dirty="0" smtClean="0">
                <a:solidFill>
                  <a:srgbClr val="365F91"/>
                </a:solidFill>
                <a:latin typeface="+mn-lt"/>
                <a:ea typeface="Calibri"/>
                <a:cs typeface="Times New Roman"/>
              </a:rPr>
              <a:t>z.B. Klassen-</a:t>
            </a:r>
            <a:r>
              <a:rPr lang="de-DE" sz="1800" b="1" dirty="0" err="1" smtClean="0">
                <a:solidFill>
                  <a:srgbClr val="365F91"/>
                </a:solidFill>
                <a:latin typeface="+mn-lt"/>
                <a:ea typeface="Calibri"/>
                <a:cs typeface="Times New Roman"/>
              </a:rPr>
              <a:t>management</a:t>
            </a:r>
            <a:endParaRPr lang="de-DE" sz="1800" dirty="0">
              <a:effectLst/>
              <a:latin typeface="+mn-lt"/>
              <a:ea typeface="Calibri"/>
              <a:cs typeface="Times New Roman"/>
            </a:endParaRPr>
          </a:p>
        </p:txBody>
      </p:sp>
      <p:cxnSp>
        <p:nvCxnSpPr>
          <p:cNvPr id="17" name="Gerade Verbindung mit Pfeil 16"/>
          <p:cNvCxnSpPr/>
          <p:nvPr/>
        </p:nvCxnSpPr>
        <p:spPr bwMode="auto">
          <a:xfrm flipH="1" flipV="1">
            <a:off x="1403648" y="2780928"/>
            <a:ext cx="792088"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Textfeld 2"/>
          <p:cNvSpPr txBox="1">
            <a:spLocks noChangeArrowheads="1"/>
          </p:cNvSpPr>
          <p:nvPr/>
        </p:nvSpPr>
        <p:spPr bwMode="auto">
          <a:xfrm>
            <a:off x="323528" y="5522118"/>
            <a:ext cx="3600400" cy="44547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de-DE" sz="2000" b="1" dirty="0" smtClean="0">
                <a:solidFill>
                  <a:srgbClr val="76923C"/>
                </a:solidFill>
                <a:effectLst/>
                <a:latin typeface="+mn-lt"/>
                <a:ea typeface="Calibri"/>
                <a:cs typeface="Times New Roman"/>
              </a:rPr>
              <a:t>Erhebungsinstrument</a:t>
            </a:r>
          </a:p>
          <a:p>
            <a:pPr algn="ctr">
              <a:lnSpc>
                <a:spcPct val="115000"/>
              </a:lnSpc>
              <a:spcAft>
                <a:spcPts val="1000"/>
              </a:spcAft>
            </a:pPr>
            <a:r>
              <a:rPr lang="de-DE" sz="1800" b="1" dirty="0" smtClean="0">
                <a:solidFill>
                  <a:srgbClr val="76923C"/>
                </a:solidFill>
                <a:latin typeface="+mn-lt"/>
                <a:ea typeface="Calibri"/>
                <a:cs typeface="Times New Roman"/>
              </a:rPr>
              <a:t>z.B. Schülerfragebogen, Hospitationsbogen</a:t>
            </a:r>
            <a:endParaRPr lang="de-DE" sz="1800" b="1" dirty="0" smtClean="0">
              <a:solidFill>
                <a:srgbClr val="76923C"/>
              </a:solidFill>
              <a:effectLst/>
              <a:latin typeface="+mn-lt"/>
              <a:ea typeface="Calibri"/>
              <a:cs typeface="Times New Roman"/>
            </a:endParaRPr>
          </a:p>
          <a:p>
            <a:pPr algn="ctr">
              <a:lnSpc>
                <a:spcPct val="115000"/>
              </a:lnSpc>
              <a:spcAft>
                <a:spcPts val="1000"/>
              </a:spcAft>
            </a:pPr>
            <a:endParaRPr lang="de-DE" sz="2000" dirty="0">
              <a:effectLst/>
              <a:latin typeface="Calibri"/>
              <a:ea typeface="Calibri"/>
              <a:cs typeface="Times New Roman"/>
            </a:endParaRPr>
          </a:p>
        </p:txBody>
      </p:sp>
      <p:cxnSp>
        <p:nvCxnSpPr>
          <p:cNvPr id="23" name="Gerade Verbindung mit Pfeil 22"/>
          <p:cNvCxnSpPr>
            <a:endCxn id="19" idx="0"/>
          </p:cNvCxnSpPr>
          <p:nvPr/>
        </p:nvCxnSpPr>
        <p:spPr bwMode="auto">
          <a:xfrm flipH="1">
            <a:off x="2123728" y="4581128"/>
            <a:ext cx="576066" cy="9409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feld 2"/>
          <p:cNvSpPr txBox="1">
            <a:spLocks noChangeArrowheads="1"/>
          </p:cNvSpPr>
          <p:nvPr/>
        </p:nvSpPr>
        <p:spPr bwMode="auto">
          <a:xfrm>
            <a:off x="7351785" y="2204864"/>
            <a:ext cx="1792215" cy="333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de-DE" sz="2000" b="1" dirty="0">
                <a:solidFill>
                  <a:srgbClr val="943634"/>
                </a:solidFill>
                <a:effectLst/>
                <a:latin typeface="+mn-lt"/>
                <a:ea typeface="Calibri"/>
                <a:cs typeface="Times New Roman"/>
              </a:rPr>
              <a:t>Verfahren</a:t>
            </a:r>
            <a:endParaRPr lang="de-DE" sz="2000" dirty="0">
              <a:effectLst/>
              <a:latin typeface="+mn-lt"/>
              <a:ea typeface="Calibri"/>
              <a:cs typeface="Times New Roman"/>
            </a:endParaRPr>
          </a:p>
        </p:txBody>
      </p:sp>
      <p:sp>
        <p:nvSpPr>
          <p:cNvPr id="25" name="Textfeld 2"/>
          <p:cNvSpPr txBox="1">
            <a:spLocks noChangeArrowheads="1"/>
          </p:cNvSpPr>
          <p:nvPr/>
        </p:nvSpPr>
        <p:spPr bwMode="auto">
          <a:xfrm>
            <a:off x="7415808" y="2564904"/>
            <a:ext cx="1476672" cy="9361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lvl="0">
              <a:spcAft>
                <a:spcPts val="0"/>
              </a:spcAft>
            </a:pPr>
            <a:r>
              <a:rPr lang="de-DE" sz="1800" b="1" dirty="0" smtClean="0">
                <a:solidFill>
                  <a:srgbClr val="871D33"/>
                </a:solidFill>
                <a:effectLst/>
                <a:latin typeface="+mn-lt"/>
                <a:ea typeface="Calibri"/>
                <a:cs typeface="Times New Roman"/>
              </a:rPr>
              <a:t>z.B. Elternfeed-back</a:t>
            </a:r>
          </a:p>
        </p:txBody>
      </p:sp>
      <p:sp>
        <p:nvSpPr>
          <p:cNvPr id="29" name="Textfeld 2"/>
          <p:cNvSpPr txBox="1">
            <a:spLocks noChangeArrowheads="1"/>
          </p:cNvSpPr>
          <p:nvPr/>
        </p:nvSpPr>
        <p:spPr bwMode="auto">
          <a:xfrm>
            <a:off x="7092281" y="4077072"/>
            <a:ext cx="2051720" cy="333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de-DE" sz="2000" b="1" dirty="0" smtClean="0">
                <a:solidFill>
                  <a:srgbClr val="7F7F7F"/>
                </a:solidFill>
                <a:effectLst/>
                <a:latin typeface="+mn-lt"/>
                <a:ea typeface="Calibri"/>
                <a:cs typeface="Times New Roman"/>
              </a:rPr>
              <a:t>Begleitmaterial</a:t>
            </a:r>
          </a:p>
          <a:p>
            <a:pPr algn="ctr">
              <a:lnSpc>
                <a:spcPct val="115000"/>
              </a:lnSpc>
              <a:spcAft>
                <a:spcPts val="1000"/>
              </a:spcAft>
            </a:pPr>
            <a:endParaRPr lang="de-DE" sz="2000" dirty="0">
              <a:effectLst/>
              <a:latin typeface="+mn-lt"/>
              <a:ea typeface="Calibri"/>
              <a:cs typeface="Times New Roman"/>
            </a:endParaRPr>
          </a:p>
        </p:txBody>
      </p:sp>
      <p:sp>
        <p:nvSpPr>
          <p:cNvPr id="31" name="Textfeld 2"/>
          <p:cNvSpPr txBox="1">
            <a:spLocks noChangeArrowheads="1"/>
          </p:cNvSpPr>
          <p:nvPr/>
        </p:nvSpPr>
        <p:spPr bwMode="auto">
          <a:xfrm>
            <a:off x="7020272" y="4581128"/>
            <a:ext cx="2232248" cy="134716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lvl="0">
              <a:spcAft>
                <a:spcPts val="0"/>
              </a:spcAft>
            </a:pPr>
            <a:r>
              <a:rPr lang="de-DE" sz="1800" b="1" dirty="0" smtClean="0">
                <a:solidFill>
                  <a:schemeClr val="accent6">
                    <a:lumMod val="50000"/>
                  </a:schemeClr>
                </a:solidFill>
                <a:effectLst/>
                <a:latin typeface="+mn-lt"/>
                <a:ea typeface="Calibri"/>
                <a:cs typeface="Times New Roman"/>
              </a:rPr>
              <a:t>z.B</a:t>
            </a:r>
            <a:r>
              <a:rPr lang="de-DE" sz="1800" b="1" dirty="0">
                <a:solidFill>
                  <a:schemeClr val="accent6">
                    <a:lumMod val="50000"/>
                  </a:schemeClr>
                </a:solidFill>
                <a:effectLst/>
                <a:latin typeface="+mn-lt"/>
                <a:ea typeface="Calibri"/>
                <a:cs typeface="Times New Roman"/>
              </a:rPr>
              <a:t>. Broschüre „Informationen und Tipps zur Durchführung von Schülerfeedback</a:t>
            </a:r>
            <a:r>
              <a:rPr lang="de-DE" sz="1800" dirty="0">
                <a:solidFill>
                  <a:schemeClr val="accent6">
                    <a:lumMod val="50000"/>
                  </a:schemeClr>
                </a:solidFill>
                <a:effectLst/>
                <a:latin typeface="+mn-lt"/>
                <a:ea typeface="Calibri"/>
                <a:cs typeface="Times New Roman"/>
              </a:rPr>
              <a:t>“</a:t>
            </a:r>
          </a:p>
        </p:txBody>
      </p:sp>
      <p:cxnSp>
        <p:nvCxnSpPr>
          <p:cNvPr id="33" name="Gerade Verbindung mit Pfeil 32"/>
          <p:cNvCxnSpPr/>
          <p:nvPr/>
        </p:nvCxnSpPr>
        <p:spPr bwMode="auto">
          <a:xfrm flipV="1">
            <a:off x="6948264" y="2492896"/>
            <a:ext cx="72008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Gerade Verbindung mit Pfeil 34"/>
          <p:cNvCxnSpPr/>
          <p:nvPr/>
        </p:nvCxnSpPr>
        <p:spPr bwMode="auto">
          <a:xfrm>
            <a:off x="6948264" y="4005064"/>
            <a:ext cx="216024"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xmlns="" val="21153576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Themen von A - Z</a:t>
            </a:r>
            <a:endParaRPr lang="de-DE" sz="2800" dirty="0"/>
          </a:p>
        </p:txBody>
      </p:sp>
      <p:sp>
        <p:nvSpPr>
          <p:cNvPr id="5" name="Rechteck 4"/>
          <p:cNvSpPr/>
          <p:nvPr/>
        </p:nvSpPr>
        <p:spPr>
          <a:xfrm>
            <a:off x="755576" y="1916832"/>
            <a:ext cx="7992888" cy="4782784"/>
          </a:xfrm>
          <a:prstGeom prst="rect">
            <a:avLst/>
          </a:prstGeom>
        </p:spPr>
        <p:txBody>
          <a:bodyPr wrap="square">
            <a:spAutoFit/>
          </a:bodyPr>
          <a:lstStyle/>
          <a:p>
            <a:pPr lvl="0">
              <a:lnSpc>
                <a:spcPct val="140000"/>
              </a:lnSpc>
              <a:buFont typeface="Arial" pitchFamily="34" charset="0"/>
              <a:buChar char="•"/>
            </a:pPr>
            <a:r>
              <a:rPr lang="de-DE" sz="2000" dirty="0" smtClean="0"/>
              <a:t> Außer- und überfachliche Kompetenzen</a:t>
            </a:r>
          </a:p>
          <a:p>
            <a:pPr lvl="0">
              <a:lnSpc>
                <a:spcPct val="140000"/>
              </a:lnSpc>
              <a:buFont typeface="Arial" pitchFamily="34" charset="0"/>
              <a:buChar char="•"/>
            </a:pPr>
            <a:r>
              <a:rPr lang="de-DE" sz="2000" dirty="0" smtClean="0"/>
              <a:t> Förderung der Lernbereitschaft</a:t>
            </a:r>
          </a:p>
          <a:p>
            <a:pPr lvl="0">
              <a:lnSpc>
                <a:spcPct val="140000"/>
              </a:lnSpc>
              <a:buFont typeface="Arial" pitchFamily="34" charset="0"/>
              <a:buChar char="•"/>
            </a:pPr>
            <a:r>
              <a:rPr lang="de-DE" sz="2000" dirty="0" smtClean="0"/>
              <a:t> Förderung der Lernprozesse</a:t>
            </a:r>
          </a:p>
          <a:p>
            <a:pPr lvl="0">
              <a:lnSpc>
                <a:spcPct val="140000"/>
              </a:lnSpc>
              <a:buFont typeface="Arial" pitchFamily="34" charset="0"/>
              <a:buChar char="•"/>
            </a:pPr>
            <a:r>
              <a:rPr lang="de-DE" sz="2000" dirty="0" smtClean="0"/>
              <a:t> Individuelle Förderung</a:t>
            </a:r>
          </a:p>
          <a:p>
            <a:pPr lvl="0">
              <a:lnSpc>
                <a:spcPct val="140000"/>
              </a:lnSpc>
              <a:buFont typeface="Arial" pitchFamily="34" charset="0"/>
              <a:buChar char="•"/>
            </a:pPr>
            <a:r>
              <a:rPr lang="de-DE" sz="2000" dirty="0" smtClean="0"/>
              <a:t> Interne Kooperation</a:t>
            </a:r>
          </a:p>
          <a:p>
            <a:pPr lvl="0">
              <a:lnSpc>
                <a:spcPct val="140000"/>
              </a:lnSpc>
              <a:buFont typeface="Arial" pitchFamily="34" charset="0"/>
              <a:buChar char="•"/>
            </a:pPr>
            <a:r>
              <a:rPr lang="de-DE" sz="2000" dirty="0" smtClean="0"/>
              <a:t> Klassenmanagement</a:t>
            </a:r>
          </a:p>
          <a:p>
            <a:pPr lvl="0">
              <a:lnSpc>
                <a:spcPct val="140000"/>
              </a:lnSpc>
              <a:buFont typeface="Arial" pitchFamily="34" charset="0"/>
              <a:buChar char="•"/>
            </a:pPr>
            <a:r>
              <a:rPr lang="de-DE" sz="2000" dirty="0" smtClean="0"/>
              <a:t> Schulische Qualitätsarbeit</a:t>
            </a:r>
          </a:p>
          <a:p>
            <a:pPr lvl="0">
              <a:lnSpc>
                <a:spcPct val="140000"/>
              </a:lnSpc>
              <a:buFont typeface="Arial" pitchFamily="34" charset="0"/>
              <a:buChar char="•"/>
            </a:pPr>
            <a:r>
              <a:rPr lang="de-DE" sz="2000" dirty="0" smtClean="0"/>
              <a:t> Schulleben – Mitwirkung</a:t>
            </a:r>
          </a:p>
          <a:p>
            <a:pPr lvl="0">
              <a:lnSpc>
                <a:spcPct val="140000"/>
              </a:lnSpc>
              <a:buFont typeface="Arial" pitchFamily="34" charset="0"/>
              <a:buChar char="•"/>
            </a:pPr>
            <a:r>
              <a:rPr lang="de-DE" sz="2000" dirty="0" smtClean="0"/>
              <a:t> Schulleitung und Schulmanagement</a:t>
            </a:r>
          </a:p>
          <a:p>
            <a:pPr lvl="0">
              <a:lnSpc>
                <a:spcPct val="140000"/>
              </a:lnSpc>
              <a:buFont typeface="Arial" pitchFamily="34" charset="0"/>
              <a:buChar char="•"/>
            </a:pPr>
            <a:r>
              <a:rPr lang="de-DE" sz="2000" dirty="0" smtClean="0"/>
              <a:t> Verschiedene Merkmale der Unterrichtsqualität</a:t>
            </a:r>
          </a:p>
          <a:p>
            <a:pPr lvl="0">
              <a:lnSpc>
                <a:spcPct val="140000"/>
              </a:lnSpc>
              <a:buFont typeface="Arial" pitchFamily="34" charset="0"/>
              <a:buChar char="•"/>
            </a:pPr>
            <a:r>
              <a:rPr lang="de-DE" sz="2000" dirty="0" smtClean="0"/>
              <a:t> Zufriedenheit</a:t>
            </a:r>
            <a:endParaRPr lang="de-DE" sz="2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Beispiele Fragebögen </a:t>
            </a:r>
            <a:endParaRPr lang="de-DE" sz="2800" dirty="0"/>
          </a:p>
        </p:txBody>
      </p:sp>
      <p:pic>
        <p:nvPicPr>
          <p:cNvPr id="172040" name="Picture 8"/>
          <p:cNvPicPr>
            <a:picLocks noChangeAspect="1" noChangeArrowheads="1"/>
          </p:cNvPicPr>
          <p:nvPr/>
        </p:nvPicPr>
        <p:blipFill>
          <a:blip r:embed="rId3" cstate="screen"/>
          <a:srcRect/>
          <a:stretch>
            <a:fillRect/>
          </a:stretch>
        </p:blipFill>
        <p:spPr bwMode="auto">
          <a:xfrm>
            <a:off x="4860032" y="1862533"/>
            <a:ext cx="3437061" cy="4995467"/>
          </a:xfrm>
          <a:prstGeom prst="rect">
            <a:avLst/>
          </a:prstGeom>
          <a:noFill/>
          <a:ln w="9525">
            <a:noFill/>
            <a:miter lim="800000"/>
            <a:headEnd/>
            <a:tailEnd/>
          </a:ln>
        </p:spPr>
      </p:pic>
      <p:pic>
        <p:nvPicPr>
          <p:cNvPr id="186369" name="Picture 1"/>
          <p:cNvPicPr>
            <a:picLocks noChangeAspect="1" noChangeArrowheads="1"/>
          </p:cNvPicPr>
          <p:nvPr/>
        </p:nvPicPr>
        <p:blipFill>
          <a:blip r:embed="rId4" cstate="screen"/>
          <a:srcRect/>
          <a:stretch>
            <a:fillRect/>
          </a:stretch>
        </p:blipFill>
        <p:spPr bwMode="auto">
          <a:xfrm>
            <a:off x="755576" y="1772816"/>
            <a:ext cx="3528392" cy="4648841"/>
          </a:xfrm>
          <a:prstGeom prst="rect">
            <a:avLst/>
          </a:prstGeom>
          <a:noFill/>
          <a:ln w="9525">
            <a:noFill/>
            <a:miter lim="800000"/>
            <a:headEnd/>
            <a:tailEnd/>
          </a:ln>
        </p:spPr>
      </p:pic>
      <p:pic>
        <p:nvPicPr>
          <p:cNvPr id="6" name="Picture 2"/>
          <p:cNvPicPr>
            <a:picLocks noChangeAspect="1" noChangeArrowheads="1"/>
          </p:cNvPicPr>
          <p:nvPr/>
        </p:nvPicPr>
        <p:blipFill rotWithShape="1">
          <a:blip r:embed="rId5" cstate="screen">
            <a:extLst>
              <a:ext uri="{28A0092B-C50C-407E-A947-70E740481C1C}">
                <a14:useLocalDpi xmlns:a14="http://schemas.microsoft.com/office/drawing/2010/main" xmlns="" val="0"/>
              </a:ext>
            </a:extLst>
          </a:blip>
          <a:srcRect/>
          <a:stretch/>
        </p:blipFill>
        <p:spPr bwMode="auto">
          <a:xfrm>
            <a:off x="55873" y="1878929"/>
            <a:ext cx="8933656" cy="3940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2183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Beispiele Fragebögen </a:t>
            </a:r>
            <a:endParaRPr lang="de-DE" sz="2800" dirty="0"/>
          </a:p>
        </p:txBody>
      </p:sp>
      <p:pic>
        <p:nvPicPr>
          <p:cNvPr id="181255" name="Picture 7"/>
          <p:cNvPicPr>
            <a:picLocks noChangeAspect="1" noChangeArrowheads="1"/>
          </p:cNvPicPr>
          <p:nvPr/>
        </p:nvPicPr>
        <p:blipFill>
          <a:blip r:embed="rId3" cstate="screen"/>
          <a:srcRect/>
          <a:stretch>
            <a:fillRect/>
          </a:stretch>
        </p:blipFill>
        <p:spPr bwMode="auto">
          <a:xfrm>
            <a:off x="683568" y="1916832"/>
            <a:ext cx="3253984" cy="4600696"/>
          </a:xfrm>
          <a:prstGeom prst="rect">
            <a:avLst/>
          </a:prstGeom>
          <a:noFill/>
          <a:ln w="9525">
            <a:noFill/>
            <a:miter lim="800000"/>
            <a:headEnd/>
            <a:tailEnd/>
          </a:ln>
        </p:spPr>
      </p:pic>
      <p:pic>
        <p:nvPicPr>
          <p:cNvPr id="181254" name="Picture 6"/>
          <p:cNvPicPr>
            <a:picLocks noChangeAspect="1" noChangeArrowheads="1"/>
          </p:cNvPicPr>
          <p:nvPr/>
        </p:nvPicPr>
        <p:blipFill>
          <a:blip r:embed="rId4" cstate="screen"/>
          <a:srcRect/>
          <a:stretch>
            <a:fillRect/>
          </a:stretch>
        </p:blipFill>
        <p:spPr bwMode="auto">
          <a:xfrm>
            <a:off x="4572000" y="2132856"/>
            <a:ext cx="4292358" cy="3528392"/>
          </a:xfrm>
          <a:prstGeom prst="rect">
            <a:avLst/>
          </a:prstGeom>
          <a:noFill/>
          <a:ln w="9525">
            <a:noFill/>
            <a:miter lim="800000"/>
            <a:headEnd/>
            <a:tailEnd/>
          </a:ln>
        </p:spPr>
      </p:pic>
      <p:pic>
        <p:nvPicPr>
          <p:cNvPr id="6" name="Picture 2"/>
          <p:cNvPicPr>
            <a:picLocks noChangeAspect="1" noChangeArrowheads="1"/>
          </p:cNvPicPr>
          <p:nvPr/>
        </p:nvPicPr>
        <p:blipFill rotWithShape="1">
          <a:blip r:embed="rId5" cstate="screen">
            <a:extLst>
              <a:ext uri="{28A0092B-C50C-407E-A947-70E740481C1C}">
                <a14:useLocalDpi xmlns:a14="http://schemas.microsoft.com/office/drawing/2010/main" xmlns="" val="0"/>
              </a:ext>
            </a:extLst>
          </a:blip>
          <a:srcRect/>
          <a:stretch/>
        </p:blipFill>
        <p:spPr bwMode="auto">
          <a:xfrm>
            <a:off x="0" y="1700808"/>
            <a:ext cx="9108504" cy="56277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Gerade Verbindung mit Pfeil 6"/>
          <p:cNvCxnSpPr/>
          <p:nvPr/>
        </p:nvCxnSpPr>
        <p:spPr bwMode="auto">
          <a:xfrm>
            <a:off x="179512" y="4217180"/>
            <a:ext cx="1152128" cy="1876116"/>
          </a:xfrm>
          <a:prstGeom prst="straightConnector1">
            <a:avLst/>
          </a:prstGeom>
          <a:ln w="88900" cmpd="sng">
            <a:headEnd type="none" w="med" len="med"/>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xmlns="" val="17131050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Beispiel Hospitationsbogen</a:t>
            </a:r>
            <a:endParaRPr lang="de-DE" sz="2800" dirty="0"/>
          </a:p>
        </p:txBody>
      </p:sp>
      <p:pic>
        <p:nvPicPr>
          <p:cNvPr id="178179" name="Picture 3"/>
          <p:cNvPicPr>
            <a:picLocks noChangeAspect="1" noChangeArrowheads="1"/>
          </p:cNvPicPr>
          <p:nvPr/>
        </p:nvPicPr>
        <p:blipFill>
          <a:blip r:embed="rId3" cstate="screen"/>
          <a:srcRect/>
          <a:stretch>
            <a:fillRect/>
          </a:stretch>
        </p:blipFill>
        <p:spPr bwMode="auto">
          <a:xfrm>
            <a:off x="2339752" y="1747737"/>
            <a:ext cx="4386595" cy="4777607"/>
          </a:xfrm>
          <a:prstGeom prst="rect">
            <a:avLst/>
          </a:prstGeom>
          <a:noFill/>
          <a:ln w="9525">
            <a:noFill/>
            <a:miter lim="800000"/>
            <a:headEnd/>
            <a:tailEnd/>
          </a:ln>
        </p:spPr>
      </p:pic>
      <p:pic>
        <p:nvPicPr>
          <p:cNvPr id="3" name="Picture 2"/>
          <p:cNvPicPr>
            <a:picLocks noChangeAspect="1" noChangeArrowheads="1"/>
          </p:cNvPicPr>
          <p:nvPr/>
        </p:nvPicPr>
        <p:blipFill rotWithShape="1">
          <a:blip r:embed="rId4" cstate="screen">
            <a:extLst>
              <a:ext uri="{28A0092B-C50C-407E-A947-70E740481C1C}">
                <a14:useLocalDpi xmlns:a14="http://schemas.microsoft.com/office/drawing/2010/main" xmlns="" val="0"/>
              </a:ext>
            </a:extLst>
          </a:blip>
          <a:srcRect/>
          <a:stretch/>
        </p:blipFill>
        <p:spPr bwMode="auto">
          <a:xfrm>
            <a:off x="30272" y="1734020"/>
            <a:ext cx="9113728" cy="5314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438150"/>
            <a:ext cx="6838528" cy="923925"/>
          </a:xfrm>
        </p:spPr>
        <p:txBody>
          <a:bodyPr/>
          <a:lstStyle/>
          <a:p>
            <a:r>
              <a:rPr lang="de-DE" sz="2800" dirty="0" smtClean="0"/>
              <a:t>Beispiel Diskussionsleitfaden</a:t>
            </a:r>
            <a:endParaRPr lang="de-DE" sz="2800" dirty="0"/>
          </a:p>
        </p:txBody>
      </p:sp>
      <p:pic>
        <p:nvPicPr>
          <p:cNvPr id="179203" name="Picture 3"/>
          <p:cNvPicPr>
            <a:picLocks noChangeAspect="1" noChangeArrowheads="1"/>
          </p:cNvPicPr>
          <p:nvPr/>
        </p:nvPicPr>
        <p:blipFill>
          <a:blip r:embed="rId2" cstate="screen"/>
          <a:srcRect/>
          <a:stretch>
            <a:fillRect/>
          </a:stretch>
        </p:blipFill>
        <p:spPr bwMode="auto">
          <a:xfrm>
            <a:off x="2483768" y="1772816"/>
            <a:ext cx="3672408" cy="469219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smtClean="0"/>
              <a:t>ÜberBlick</a:t>
            </a:r>
            <a:endParaRPr lang="de-DE" sz="2800" dirty="0"/>
          </a:p>
        </p:txBody>
      </p:sp>
      <p:sp>
        <p:nvSpPr>
          <p:cNvPr id="5" name="Textfeld 4"/>
          <p:cNvSpPr txBox="1"/>
          <p:nvPr/>
        </p:nvSpPr>
        <p:spPr>
          <a:xfrm>
            <a:off x="611560" y="2204864"/>
            <a:ext cx="7344816" cy="4185761"/>
          </a:xfrm>
          <a:prstGeom prst="rect">
            <a:avLst/>
          </a:prstGeom>
          <a:noFill/>
        </p:spPr>
        <p:txBody>
          <a:bodyPr wrap="square" rtlCol="0">
            <a:spAutoFit/>
          </a:bodyPr>
          <a:lstStyle/>
          <a:p>
            <a:pPr>
              <a:spcBef>
                <a:spcPts val="1200"/>
              </a:spcBef>
              <a:buFont typeface="Arial" pitchFamily="34" charset="0"/>
              <a:buChar char="•"/>
              <a:tabLst>
                <a:tab pos="715963" algn="l"/>
              </a:tabLst>
            </a:pPr>
            <a:r>
              <a:rPr lang="de-DE" dirty="0" smtClean="0"/>
              <a:t> </a:t>
            </a:r>
            <a:r>
              <a:rPr lang="de-DE" dirty="0" smtClean="0"/>
              <a:t>Kooperationspartner und </a:t>
            </a:r>
            <a:r>
              <a:rPr lang="de-DE" dirty="0" smtClean="0"/>
              <a:t>Ziele des Projektes</a:t>
            </a:r>
          </a:p>
          <a:p>
            <a:pPr>
              <a:spcBef>
                <a:spcPts val="1200"/>
              </a:spcBef>
              <a:buFont typeface="Arial" pitchFamily="34" charset="0"/>
              <a:buChar char="•"/>
              <a:tabLst>
                <a:tab pos="715963" algn="l"/>
              </a:tabLst>
            </a:pPr>
            <a:r>
              <a:rPr lang="de-DE" dirty="0" smtClean="0"/>
              <a:t> Internetauftritt </a:t>
            </a:r>
            <a:r>
              <a:rPr lang="de-DE" dirty="0" smtClean="0">
                <a:solidFill>
                  <a:srgbClr val="313AEF"/>
                </a:solidFill>
              </a:rPr>
              <a:t>http://ines.bildung-rp.de</a:t>
            </a:r>
            <a:r>
              <a:rPr lang="de-DE" dirty="0" smtClean="0">
                <a:solidFill>
                  <a:srgbClr val="313AEF"/>
                </a:solidFill>
              </a:rPr>
              <a:t> </a:t>
            </a:r>
            <a:r>
              <a:rPr lang="de-DE" dirty="0" smtClean="0"/>
              <a:t>mit 	Instrumenten-Schnellsuche</a:t>
            </a:r>
            <a:endParaRPr lang="de-DE" dirty="0" smtClean="0"/>
          </a:p>
          <a:p>
            <a:pPr>
              <a:spcBef>
                <a:spcPts val="1200"/>
              </a:spcBef>
              <a:buFont typeface="Arial" pitchFamily="34" charset="0"/>
              <a:buChar char="•"/>
              <a:tabLst>
                <a:tab pos="715963" algn="l"/>
              </a:tabLst>
            </a:pPr>
            <a:r>
              <a:rPr lang="de-DE" dirty="0" smtClean="0"/>
              <a:t> Beispiele der Instrumente</a:t>
            </a:r>
          </a:p>
          <a:p>
            <a:pPr>
              <a:spcBef>
                <a:spcPts val="1200"/>
              </a:spcBef>
              <a:buFont typeface="Arial" pitchFamily="34" charset="0"/>
              <a:buChar char="•"/>
              <a:tabLst>
                <a:tab pos="715963" algn="l"/>
              </a:tabLst>
            </a:pPr>
            <a:r>
              <a:rPr lang="de-DE" dirty="0" smtClean="0"/>
              <a:t> Befragungssoftware </a:t>
            </a:r>
            <a:r>
              <a:rPr lang="de-DE" dirty="0" err="1" smtClean="0"/>
              <a:t>InES</a:t>
            </a:r>
            <a:r>
              <a:rPr lang="de-DE" dirty="0" smtClean="0"/>
              <a:t> online</a:t>
            </a:r>
          </a:p>
          <a:p>
            <a:pPr>
              <a:spcBef>
                <a:spcPts val="1200"/>
              </a:spcBef>
              <a:buFont typeface="Arial" pitchFamily="34" charset="0"/>
              <a:buChar char="•"/>
              <a:tabLst>
                <a:tab pos="715963" algn="l"/>
              </a:tabLst>
            </a:pPr>
            <a:endParaRPr lang="de-DE" dirty="0" smtClean="0"/>
          </a:p>
          <a:p>
            <a:pPr>
              <a:buFont typeface="Arial" pitchFamily="34" charset="0"/>
              <a:buChar char="•"/>
            </a:pPr>
            <a:endParaRPr lang="de-DE" dirty="0" smtClean="0"/>
          </a:p>
          <a:p>
            <a:pPr>
              <a:buFont typeface="Arial" pitchFamily="34" charset="0"/>
              <a:buChar char="•"/>
            </a:pPr>
            <a:endParaRPr lang="de-DE" dirty="0" smtClean="0"/>
          </a:p>
          <a:p>
            <a:pPr>
              <a:buFont typeface="Arial" pitchFamily="34" charset="0"/>
              <a:buChar char="•"/>
            </a:pPr>
            <a:endParaRPr lang="de-DE"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Beispiel Begleitmaterial</a:t>
            </a:r>
            <a:endParaRPr lang="de-DE" sz="2800" dirty="0"/>
          </a:p>
        </p:txBody>
      </p:sp>
      <p:pic>
        <p:nvPicPr>
          <p:cNvPr id="180227" name="Picture 3"/>
          <p:cNvPicPr>
            <a:picLocks noChangeAspect="1" noChangeArrowheads="1"/>
          </p:cNvPicPr>
          <p:nvPr/>
        </p:nvPicPr>
        <p:blipFill>
          <a:blip r:embed="rId3" cstate="screen"/>
          <a:srcRect/>
          <a:stretch>
            <a:fillRect/>
          </a:stretch>
        </p:blipFill>
        <p:spPr bwMode="auto">
          <a:xfrm>
            <a:off x="1043608" y="1802694"/>
            <a:ext cx="6324296" cy="3842610"/>
          </a:xfrm>
          <a:prstGeom prst="rect">
            <a:avLst/>
          </a:prstGeom>
          <a:noFill/>
          <a:ln w="9525">
            <a:noFill/>
            <a:miter lim="800000"/>
            <a:headEnd/>
            <a:tailEnd/>
          </a:ln>
        </p:spPr>
      </p:pic>
      <p:pic>
        <p:nvPicPr>
          <p:cNvPr id="10" name="Picture 3"/>
          <p:cNvPicPr>
            <a:picLocks noChangeAspect="1" noChangeArrowheads="1"/>
          </p:cNvPicPr>
          <p:nvPr/>
        </p:nvPicPr>
        <p:blipFill>
          <a:blip r:embed="rId4" cstate="screen">
            <a:extLst>
              <a:ext uri="{BEBA8EAE-BF5A-486C-A8C5-ECC9F3942E4B}">
                <a14:imgProps xmlns:a14="http://schemas.microsoft.com/office/drawing/2010/main" xmlns="">
                  <a14:imgLayer r:embed="rId5">
                    <a14:imgEffect>
                      <a14:sharpenSoften amount="-50000"/>
                    </a14:imgEffect>
                  </a14:imgLayer>
                </a14:imgProps>
              </a:ext>
            </a:extLst>
          </a:blip>
          <a:srcRect/>
          <a:stretch>
            <a:fillRect/>
          </a:stretch>
        </p:blipFill>
        <p:spPr bwMode="auto">
          <a:xfrm>
            <a:off x="1043608" y="1802694"/>
            <a:ext cx="6324296" cy="3842610"/>
          </a:xfrm>
          <a:prstGeom prst="rect">
            <a:avLst/>
          </a:prstGeom>
          <a:noFill/>
          <a:ln w="9525">
            <a:noFill/>
            <a:miter lim="800000"/>
            <a:headEnd/>
            <a:tailEnd/>
          </a:ln>
        </p:spPr>
      </p:pic>
      <p:sp>
        <p:nvSpPr>
          <p:cNvPr id="7" name="Abgerundetes Rechteck 6"/>
          <p:cNvSpPr/>
          <p:nvPr/>
        </p:nvSpPr>
        <p:spPr bwMode="auto">
          <a:xfrm>
            <a:off x="760934" y="2139913"/>
            <a:ext cx="2376264" cy="1601316"/>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de-DE" sz="1800" dirty="0" smtClean="0">
                <a:latin typeface="Arial" pitchFamily="-112" charset="0"/>
                <a:ea typeface="ＭＳ Ｐゴシック" pitchFamily="-112" charset="-128"/>
                <a:cs typeface="ＭＳ Ｐゴシック" pitchFamily="-112" charset="-128"/>
              </a:rPr>
              <a:t>Informationen </a:t>
            </a:r>
            <a:r>
              <a:rPr lang="de-DE" sz="1800" dirty="0">
                <a:latin typeface="Arial" pitchFamily="-112" charset="0"/>
                <a:ea typeface="ＭＳ Ｐゴシック" pitchFamily="-112" charset="-128"/>
                <a:cs typeface="ＭＳ Ｐゴシック" pitchFamily="-112" charset="-128"/>
              </a:rPr>
              <a:t>und </a:t>
            </a:r>
            <a:r>
              <a:rPr lang="de-DE" sz="1800" dirty="0" smtClean="0">
                <a:latin typeface="Arial" pitchFamily="-112" charset="0"/>
                <a:ea typeface="ＭＳ Ｐゴシック" pitchFamily="-112" charset="-128"/>
                <a:cs typeface="ＭＳ Ｐゴシック" pitchFamily="-112" charset="-128"/>
              </a:rPr>
              <a:t>Tipps </a:t>
            </a:r>
            <a:r>
              <a:rPr lang="de-DE" sz="1800" dirty="0">
                <a:latin typeface="Arial" pitchFamily="-112" charset="0"/>
                <a:ea typeface="ＭＳ Ｐゴシック" pitchFamily="-112" charset="-128"/>
                <a:cs typeface="ＭＳ Ｐゴシック" pitchFamily="-112" charset="-128"/>
              </a:rPr>
              <a:t>zur Durchführung von </a:t>
            </a:r>
            <a:r>
              <a:rPr lang="de-DE" sz="1800" b="1" dirty="0" smtClean="0">
                <a:latin typeface="Arial" pitchFamily="-112" charset="0"/>
                <a:ea typeface="ＭＳ Ｐゴシック" pitchFamily="-112" charset="-128"/>
                <a:cs typeface="ＭＳ Ｐゴシック" pitchFamily="-112" charset="-128"/>
              </a:rPr>
              <a:t>Schülerinnen- und Schülerfeedback</a:t>
            </a:r>
            <a:endParaRPr lang="de-DE" sz="1800" b="1" dirty="0">
              <a:latin typeface="Arial" pitchFamily="-112" charset="0"/>
              <a:ea typeface="ＭＳ Ｐゴシック" pitchFamily="-112" charset="-128"/>
              <a:cs typeface="ＭＳ Ｐゴシック" pitchFamily="-112" charset="-128"/>
            </a:endParaRPr>
          </a:p>
        </p:txBody>
      </p:sp>
      <p:sp>
        <p:nvSpPr>
          <p:cNvPr id="8" name="Abgerundetes Rechteck 7"/>
          <p:cNvSpPr/>
          <p:nvPr/>
        </p:nvSpPr>
        <p:spPr bwMode="auto">
          <a:xfrm>
            <a:off x="1920888" y="3783360"/>
            <a:ext cx="2376264" cy="1601316"/>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de-DE" sz="1800" dirty="0">
                <a:latin typeface="Arial" pitchFamily="-112" charset="0"/>
                <a:ea typeface="ＭＳ Ｐゴシック" pitchFamily="-112" charset="-128"/>
                <a:cs typeface="ＭＳ Ｐゴシック" pitchFamily="-112" charset="-128"/>
              </a:rPr>
              <a:t>Informationen </a:t>
            </a:r>
            <a:r>
              <a:rPr lang="de-DE" sz="1800" dirty="0" smtClean="0">
                <a:latin typeface="Arial" pitchFamily="-112" charset="0"/>
                <a:ea typeface="ＭＳ Ｐゴシック" pitchFamily="-112" charset="-128"/>
                <a:cs typeface="ＭＳ Ｐゴシック" pitchFamily="-112" charset="-128"/>
              </a:rPr>
              <a:t>und Tipps </a:t>
            </a:r>
            <a:r>
              <a:rPr lang="de-DE" sz="1800" dirty="0">
                <a:latin typeface="Arial" pitchFamily="-112" charset="0"/>
                <a:ea typeface="ＭＳ Ｐゴシック" pitchFamily="-112" charset="-128"/>
                <a:cs typeface="ＭＳ Ｐゴシック" pitchFamily="-112" charset="-128"/>
              </a:rPr>
              <a:t>zur </a:t>
            </a:r>
            <a:r>
              <a:rPr lang="de-DE" sz="1800" b="1" dirty="0">
                <a:latin typeface="Arial" pitchFamily="-112" charset="0"/>
                <a:ea typeface="ＭＳ Ｐゴシック" pitchFamily="-112" charset="-128"/>
                <a:cs typeface="ＭＳ Ｐゴシック" pitchFamily="-112" charset="-128"/>
              </a:rPr>
              <a:t>Durchführung von </a:t>
            </a:r>
            <a:r>
              <a:rPr lang="de-DE" sz="1800" b="1" dirty="0" smtClean="0">
                <a:latin typeface="Arial" pitchFamily="-112" charset="0"/>
                <a:ea typeface="ＭＳ Ｐゴシック" pitchFamily="-112" charset="-128"/>
                <a:cs typeface="ＭＳ Ｐゴシック" pitchFamily="-112" charset="-128"/>
              </a:rPr>
              <a:t>Elternfeedback</a:t>
            </a:r>
            <a:endParaRPr lang="de-DE" sz="1800" b="1" dirty="0">
              <a:latin typeface="Arial" pitchFamily="-112" charset="0"/>
              <a:ea typeface="ＭＳ Ｐゴシック" pitchFamily="-112" charset="-128"/>
              <a:cs typeface="ＭＳ Ｐゴシック" pitchFamily="-112" charset="-128"/>
            </a:endParaRPr>
          </a:p>
        </p:txBody>
      </p:sp>
      <p:sp>
        <p:nvSpPr>
          <p:cNvPr id="5" name="Abgerundetes Rechteck 4"/>
          <p:cNvSpPr/>
          <p:nvPr/>
        </p:nvSpPr>
        <p:spPr bwMode="auto">
          <a:xfrm>
            <a:off x="5597116" y="2132856"/>
            <a:ext cx="2485256" cy="1601316"/>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de-DE" sz="1800" dirty="0">
                <a:latin typeface="Arial" pitchFamily="-112" charset="0"/>
                <a:ea typeface="ＭＳ Ｐゴシック" pitchFamily="-112" charset="-128"/>
                <a:cs typeface="ＭＳ Ｐゴシック" pitchFamily="-112" charset="-128"/>
              </a:rPr>
              <a:t>Informationen </a:t>
            </a:r>
            <a:r>
              <a:rPr lang="de-DE" sz="1800" dirty="0" smtClean="0">
                <a:latin typeface="Arial" pitchFamily="-112" charset="0"/>
                <a:ea typeface="ＭＳ Ｐゴシック" pitchFamily="-112" charset="-128"/>
                <a:cs typeface="ＭＳ Ｐゴシック" pitchFamily="-112" charset="-128"/>
              </a:rPr>
              <a:t>und Tipps </a:t>
            </a:r>
            <a:r>
              <a:rPr lang="de-DE" sz="1800" dirty="0">
                <a:latin typeface="Arial" pitchFamily="-112" charset="0"/>
                <a:ea typeface="ＭＳ Ｐゴシック" pitchFamily="-112" charset="-128"/>
                <a:cs typeface="ＭＳ Ｐゴシック" pitchFamily="-112" charset="-128"/>
              </a:rPr>
              <a:t>zur </a:t>
            </a:r>
            <a:r>
              <a:rPr lang="de-DE" sz="1800" b="1" dirty="0">
                <a:latin typeface="Arial" pitchFamily="-112" charset="0"/>
                <a:ea typeface="ＭＳ Ｐゴシック" pitchFamily="-112" charset="-128"/>
                <a:cs typeface="ＭＳ Ｐゴシック" pitchFamily="-112" charset="-128"/>
              </a:rPr>
              <a:t>Durchführung von Lehrkräftefeedback</a:t>
            </a:r>
          </a:p>
        </p:txBody>
      </p:sp>
      <p:sp>
        <p:nvSpPr>
          <p:cNvPr id="9" name="Abgerundetes Rechteck 8"/>
          <p:cNvSpPr/>
          <p:nvPr/>
        </p:nvSpPr>
        <p:spPr bwMode="auto">
          <a:xfrm>
            <a:off x="4361334" y="3783360"/>
            <a:ext cx="2482280" cy="1601316"/>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de-DE" sz="1800" dirty="0">
                <a:latin typeface="Arial" pitchFamily="-112" charset="0"/>
                <a:ea typeface="ＭＳ Ｐゴシック" pitchFamily="-112" charset="-128"/>
                <a:cs typeface="ＭＳ Ｐゴシック" pitchFamily="-112" charset="-128"/>
              </a:rPr>
              <a:t>Informationen </a:t>
            </a:r>
            <a:r>
              <a:rPr lang="de-DE" sz="1800" dirty="0" smtClean="0">
                <a:latin typeface="Arial" pitchFamily="-112" charset="0"/>
                <a:ea typeface="ＭＳ Ｐゴシック" pitchFamily="-112" charset="-128"/>
                <a:cs typeface="ＭＳ Ｐゴシック" pitchFamily="-112" charset="-128"/>
              </a:rPr>
              <a:t>und Tipps </a:t>
            </a:r>
            <a:r>
              <a:rPr lang="de-DE" sz="1800" dirty="0">
                <a:latin typeface="Arial" pitchFamily="-112" charset="0"/>
                <a:ea typeface="ＭＳ Ｐゴシック" pitchFamily="-112" charset="-128"/>
                <a:cs typeface="ＭＳ Ｐゴシック" pitchFamily="-112" charset="-128"/>
              </a:rPr>
              <a:t>zur </a:t>
            </a:r>
            <a:r>
              <a:rPr lang="de-DE" sz="1800" dirty="0" smtClean="0">
                <a:latin typeface="Arial" pitchFamily="-112" charset="0"/>
                <a:ea typeface="ＭＳ Ｐゴシック" pitchFamily="-112" charset="-128"/>
                <a:cs typeface="ＭＳ Ｐゴシック" pitchFamily="-112" charset="-128"/>
              </a:rPr>
              <a:t>Nutzung der </a:t>
            </a:r>
            <a:r>
              <a:rPr lang="de-DE" sz="1800" b="1" dirty="0" smtClean="0">
                <a:latin typeface="Arial" pitchFamily="-112" charset="0"/>
                <a:ea typeface="ＭＳ Ｐゴシック" pitchFamily="-112" charset="-128"/>
                <a:cs typeface="ＭＳ Ｐゴシック" pitchFamily="-112" charset="-128"/>
              </a:rPr>
              <a:t>Hospitations-bögen</a:t>
            </a:r>
            <a:endParaRPr lang="de-DE" sz="1800" b="1" dirty="0">
              <a:latin typeface="Arial" pitchFamily="-112" charset="0"/>
              <a:ea typeface="ＭＳ Ｐゴシック" pitchFamily="-112" charset="-128"/>
              <a:cs typeface="ＭＳ Ｐゴシック" pitchFamily="-112" charset="-12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560" y="3717032"/>
            <a:ext cx="7735024" cy="1872000"/>
          </a:xfrm>
        </p:spPr>
        <p:txBody>
          <a:bodyPr/>
          <a:lstStyle/>
          <a:p>
            <a:r>
              <a:rPr lang="de-DE" sz="2800" dirty="0" smtClean="0"/>
              <a:t>Eine webbasierte Befragungssoftware</a:t>
            </a:r>
            <a:endParaRPr lang="de-DE" sz="2800" dirty="0"/>
          </a:p>
        </p:txBody>
      </p:sp>
      <p:pic>
        <p:nvPicPr>
          <p:cNvPr id="5" name="Grafik 4" descr="InES_0_70_100_0_online_purisa.png"/>
          <p:cNvPicPr>
            <a:picLocks noChangeAspect="1"/>
          </p:cNvPicPr>
          <p:nvPr/>
        </p:nvPicPr>
        <p:blipFill>
          <a:blip r:embed="rId2" cstate="screen"/>
          <a:srcRect/>
          <a:stretch>
            <a:fillRect/>
          </a:stretch>
        </p:blipFill>
        <p:spPr>
          <a:xfrm>
            <a:off x="683568" y="1988840"/>
            <a:ext cx="2323571" cy="122413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http://Ines.bildung-rp.de</a:t>
            </a:r>
            <a:endParaRPr lang="de-DE" dirty="0"/>
          </a:p>
        </p:txBody>
      </p:sp>
      <p:pic>
        <p:nvPicPr>
          <p:cNvPr id="6" name="Inhaltsplatzhalter 5" descr="startseite.jpg"/>
          <p:cNvPicPr>
            <a:picLocks noGrp="1" noChangeAspect="1"/>
          </p:cNvPicPr>
          <p:nvPr>
            <p:ph idx="1"/>
          </p:nvPr>
        </p:nvPicPr>
        <p:blipFill>
          <a:blip r:embed="rId2" cstate="screen"/>
          <a:stretch>
            <a:fillRect/>
          </a:stretch>
        </p:blipFill>
        <p:spPr>
          <a:xfrm>
            <a:off x="611560" y="1844824"/>
            <a:ext cx="5951700" cy="4680520"/>
          </a:xfrm>
        </p:spPr>
      </p:pic>
      <p:cxnSp>
        <p:nvCxnSpPr>
          <p:cNvPr id="5" name="Gerade Verbindung mit Pfeil 4"/>
          <p:cNvCxnSpPr/>
          <p:nvPr/>
        </p:nvCxnSpPr>
        <p:spPr bwMode="auto">
          <a:xfrm flipH="1">
            <a:off x="6444208" y="2852936"/>
            <a:ext cx="1368152" cy="1228044"/>
          </a:xfrm>
          <a:prstGeom prst="straightConnector1">
            <a:avLst/>
          </a:prstGeom>
          <a:ln w="88900" cmpd="sng">
            <a:headEnd type="none" w="med" len="med"/>
            <a:tailEnd type="arrow"/>
          </a:ln>
        </p:spPr>
        <p:style>
          <a:lnRef idx="1">
            <a:schemeClr val="accent5"/>
          </a:lnRef>
          <a:fillRef idx="0">
            <a:schemeClr val="accent5"/>
          </a:fillRef>
          <a:effectRef idx="0">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52436" y="29791"/>
            <a:ext cx="822402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604448" y="0"/>
            <a:ext cx="539552" cy="6813376"/>
          </a:xfrm>
          <a:prstGeom prst="rect">
            <a:avLst/>
          </a:prstGeom>
          <a:noFill/>
          <a:ln>
            <a:solidFill>
              <a:schemeClr val="bg1"/>
            </a:solidFill>
          </a:ln>
          <a:extLst>
            <a:ext uri="{909E8E84-426E-40DD-AFC4-6F175D3DCCD1}">
              <a14:hiddenFill xmlns:a14="http://schemas.microsoft.com/office/drawing/2010/main" xmlns="">
                <a:solidFill>
                  <a:schemeClr val="accent1"/>
                </a:solidFill>
              </a14:hiddenFill>
            </a:ext>
          </a:extLst>
        </p:spPr>
      </p:pic>
      <p:pic>
        <p:nvPicPr>
          <p:cNvPr id="8" name="Picture 5"/>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632109" y="1172791"/>
            <a:ext cx="1914789" cy="11760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5" name="Picture 11"/>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539552" y="5805264"/>
            <a:ext cx="1944215" cy="7200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6" name="Picture 12"/>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0" y="0"/>
            <a:ext cx="570184"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Grafik 22" descr="InES_0_70_100_0.png"/>
          <p:cNvPicPr>
            <a:picLocks noChangeAspect="1"/>
          </p:cNvPicPr>
          <p:nvPr/>
        </p:nvPicPr>
        <p:blipFill>
          <a:blip r:embed="rId8" cstate="screen"/>
          <a:srcRect/>
          <a:stretch>
            <a:fillRect/>
          </a:stretch>
        </p:blipFill>
        <p:spPr>
          <a:xfrm>
            <a:off x="827584" y="1412776"/>
            <a:ext cx="1656184" cy="870558"/>
          </a:xfrm>
          <a:prstGeom prst="rect">
            <a:avLst/>
          </a:prstGeom>
        </p:spPr>
      </p:pic>
      <p:sp>
        <p:nvSpPr>
          <p:cNvPr id="2" name="Textfeld 1"/>
          <p:cNvSpPr txBox="1"/>
          <p:nvPr/>
        </p:nvSpPr>
        <p:spPr>
          <a:xfrm>
            <a:off x="2843808" y="2492896"/>
            <a:ext cx="6120680" cy="830997"/>
          </a:xfrm>
          <a:prstGeom prst="rect">
            <a:avLst/>
          </a:prstGeom>
          <a:noFill/>
        </p:spPr>
        <p:txBody>
          <a:bodyPr wrap="square" rtlCol="0">
            <a:spAutoFit/>
          </a:bodyPr>
          <a:lstStyle/>
          <a:p>
            <a:r>
              <a:rPr lang="de-DE" sz="1200" dirty="0" smtClean="0"/>
              <a:t>InES online ermöglicht Ihnen die vorhandenen Fragebögen online zu nutzen und auszuwerten. Nach Beantragung und Zustimmung zu unseren Nutzungs- und Datenschutzbestimmungen erhalten Sie eine Mail mit Zugangsdaten und Passwort. Eine automatische Mail geht zur Information an Ihre Schulleitung.</a:t>
            </a:r>
            <a:endParaRPr lang="de-DE" sz="1200" dirty="0"/>
          </a:p>
        </p:txBody>
      </p:sp>
      <p:graphicFrame>
        <p:nvGraphicFramePr>
          <p:cNvPr id="18" name="Diagramm 17"/>
          <p:cNvGraphicFramePr/>
          <p:nvPr>
            <p:extLst>
              <p:ext uri="{D42A27DB-BD31-4B8C-83A1-F6EECF244321}">
                <p14:modId xmlns:p14="http://schemas.microsoft.com/office/powerpoint/2010/main" xmlns="" val="4172303994"/>
              </p:ext>
            </p:extLst>
          </p:nvPr>
        </p:nvGraphicFramePr>
        <p:xfrm>
          <a:off x="611560" y="2492896"/>
          <a:ext cx="2160240" cy="32403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3" name="Grafik 12" descr="Nutzungsvereinbarung_1.JPG"/>
          <p:cNvPicPr>
            <a:picLocks noChangeAspect="1"/>
          </p:cNvPicPr>
          <p:nvPr/>
        </p:nvPicPr>
        <p:blipFill>
          <a:blip r:embed="rId14" cstate="screen"/>
          <a:srcRect/>
          <a:stretch>
            <a:fillRect/>
          </a:stretch>
        </p:blipFill>
        <p:spPr>
          <a:xfrm>
            <a:off x="3563888" y="3356992"/>
            <a:ext cx="3585594" cy="3501008"/>
          </a:xfrm>
          <a:prstGeom prst="rect">
            <a:avLst/>
          </a:prstGeom>
        </p:spPr>
      </p:pic>
      <p:cxnSp>
        <p:nvCxnSpPr>
          <p:cNvPr id="14" name="Gerade Verbindung mit Pfeil 13"/>
          <p:cNvCxnSpPr/>
          <p:nvPr/>
        </p:nvCxnSpPr>
        <p:spPr bwMode="auto">
          <a:xfrm flipH="1">
            <a:off x="4499992" y="5229200"/>
            <a:ext cx="1584176" cy="1012020"/>
          </a:xfrm>
          <a:prstGeom prst="straightConnector1">
            <a:avLst/>
          </a:prstGeom>
          <a:ln w="88900" cmpd="sng">
            <a:solidFill>
              <a:srgbClr val="871D33"/>
            </a:solidFill>
            <a:headEnd type="none" w="med" len="med"/>
            <a:tailEnd type="arrow"/>
          </a:ln>
        </p:spPr>
        <p:style>
          <a:lnRef idx="1">
            <a:schemeClr val="accent5"/>
          </a:lnRef>
          <a:fillRef idx="0">
            <a:schemeClr val="accent5"/>
          </a:fillRef>
          <a:effectRef idx="0">
            <a:schemeClr val="accent5"/>
          </a:effectRef>
          <a:fontRef idx="minor">
            <a:schemeClr val="tx1"/>
          </a:fontRef>
        </p:style>
      </p:cxnSp>
      <p:pic>
        <p:nvPicPr>
          <p:cNvPr id="16" name="Grafik 15" descr="Smilies_Ines_online.JPG"/>
          <p:cNvPicPr>
            <a:picLocks noChangeAspect="1"/>
          </p:cNvPicPr>
          <p:nvPr/>
        </p:nvPicPr>
        <p:blipFill>
          <a:blip r:embed="rId15" cstate="screen"/>
          <a:srcRect/>
          <a:stretch>
            <a:fillRect/>
          </a:stretch>
        </p:blipFill>
        <p:spPr>
          <a:xfrm>
            <a:off x="2843808" y="1196752"/>
            <a:ext cx="5328592" cy="1125454"/>
          </a:xfrm>
          <a:prstGeom prst="rect">
            <a:avLst/>
          </a:prstGeom>
        </p:spPr>
      </p:pic>
    </p:spTree>
    <p:extLst>
      <p:ext uri="{BB962C8B-B14F-4D97-AF65-F5344CB8AC3E}">
        <p14:creationId xmlns:p14="http://schemas.microsoft.com/office/powerpoint/2010/main" xmlns="" val="12075963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Ergebnis einer Befragung</a:t>
            </a:r>
          </a:p>
        </p:txBody>
      </p:sp>
      <p:graphicFrame>
        <p:nvGraphicFramePr>
          <p:cNvPr id="13" name="Inhaltsplatzhalter 5"/>
          <p:cNvGraphicFramePr>
            <a:graphicFrameLocks noChangeAspect="1"/>
          </p:cNvGraphicFramePr>
          <p:nvPr>
            <p:extLst>
              <p:ext uri="{D42A27DB-BD31-4B8C-83A1-F6EECF244321}">
                <p14:modId xmlns:p14="http://schemas.microsoft.com/office/powerpoint/2010/main" xmlns="" val="1327776427"/>
              </p:ext>
            </p:extLst>
          </p:nvPr>
        </p:nvGraphicFramePr>
        <p:xfrm>
          <a:off x="3995936" y="1688170"/>
          <a:ext cx="3469077" cy="4909182"/>
        </p:xfrm>
        <a:graphic>
          <a:graphicData uri="http://schemas.openxmlformats.org/presentationml/2006/ole">
            <p:oleObj spid="_x0000_s108605" name="Acrobat Document" r:id="rId4" imgW="5668166" imgH="8019048" progId="AcroExch.Document.11">
              <p:embed/>
            </p:oleObj>
          </a:graphicData>
        </a:graphic>
      </p:graphicFrame>
      <p:pic>
        <p:nvPicPr>
          <p:cNvPr id="14" name="Grafik 13" descr="InES_0_70_100_0_online_purisa.png"/>
          <p:cNvPicPr>
            <a:picLocks noChangeAspect="1"/>
          </p:cNvPicPr>
          <p:nvPr/>
        </p:nvPicPr>
        <p:blipFill>
          <a:blip r:embed="rId5" cstate="screen"/>
          <a:srcRect/>
          <a:stretch>
            <a:fillRect/>
          </a:stretch>
        </p:blipFill>
        <p:spPr>
          <a:xfrm>
            <a:off x="683568" y="1988840"/>
            <a:ext cx="1944216" cy="1024279"/>
          </a:xfrm>
          <a:prstGeom prst="rect">
            <a:avLst/>
          </a:prstGeom>
        </p:spPr>
      </p:pic>
      <p:sp>
        <p:nvSpPr>
          <p:cNvPr id="5" name="Textfeld 4"/>
          <p:cNvSpPr txBox="1"/>
          <p:nvPr/>
        </p:nvSpPr>
        <p:spPr>
          <a:xfrm>
            <a:off x="1331640" y="4005064"/>
            <a:ext cx="2592288" cy="1631216"/>
          </a:xfrm>
          <a:prstGeom prst="rect">
            <a:avLst/>
          </a:prstGeom>
          <a:noFill/>
        </p:spPr>
        <p:txBody>
          <a:bodyPr wrap="square" rtlCol="0">
            <a:spAutoFit/>
          </a:bodyPr>
          <a:lstStyle/>
          <a:p>
            <a:r>
              <a:rPr lang="de-DE" sz="2000" dirty="0" smtClean="0"/>
              <a:t>Prozentuale Verteilung der Antworten, Darstellung als Säulendiagramm</a:t>
            </a:r>
            <a:endParaRPr lang="de-DE" sz="2000" dirty="0"/>
          </a:p>
        </p:txBody>
      </p:sp>
    </p:spTree>
    <p:extLst>
      <p:ext uri="{BB962C8B-B14F-4D97-AF65-F5344CB8AC3E}">
        <p14:creationId xmlns:p14="http://schemas.microsoft.com/office/powerpoint/2010/main" xmlns="" val="2721372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Beratung und Fortbildung</a:t>
            </a:r>
            <a:endParaRPr lang="de-DE" sz="2800" dirty="0"/>
          </a:p>
        </p:txBody>
      </p:sp>
      <p:sp>
        <p:nvSpPr>
          <p:cNvPr id="3" name="Textfeld 2"/>
          <p:cNvSpPr txBox="1"/>
          <p:nvPr/>
        </p:nvSpPr>
        <p:spPr>
          <a:xfrm>
            <a:off x="899592" y="2132856"/>
            <a:ext cx="5256584" cy="2369880"/>
          </a:xfrm>
          <a:prstGeom prst="rect">
            <a:avLst/>
          </a:prstGeom>
          <a:noFill/>
        </p:spPr>
        <p:txBody>
          <a:bodyPr wrap="square" rtlCol="0">
            <a:spAutoFit/>
          </a:bodyPr>
          <a:lstStyle/>
          <a:p>
            <a:r>
              <a:rPr lang="de-DE" sz="2000" dirty="0" smtClean="0"/>
              <a:t>Unser Angebot für die ADD</a:t>
            </a:r>
          </a:p>
          <a:p>
            <a:endParaRPr lang="de-DE" sz="2000" dirty="0" smtClean="0"/>
          </a:p>
          <a:p>
            <a:r>
              <a:rPr lang="de-DE" sz="1800" dirty="0" smtClean="0"/>
              <a:t>Wir bieten Ihnen individuell angepasste Fortbildung für Arbeits- oder Steuergruppen zum Thema interne Evaluation und Feedbackkultur in Ihrer Region an.</a:t>
            </a:r>
          </a:p>
          <a:p>
            <a:endParaRPr lang="de-DE" sz="1800" dirty="0" smtClean="0"/>
          </a:p>
          <a:p>
            <a:r>
              <a:rPr lang="de-DE" sz="1800" dirty="0" smtClean="0"/>
              <a:t>Wenden Sie sich bei Interesse an </a:t>
            </a:r>
            <a:r>
              <a:rPr lang="de-DE" sz="1800" dirty="0" smtClean="0">
                <a:solidFill>
                  <a:srgbClr val="313AEF"/>
                </a:solidFill>
              </a:rPr>
              <a:t>zfs@pl.rlp.de</a:t>
            </a:r>
            <a:endParaRPr lang="de-DE" sz="1800" dirty="0">
              <a:solidFill>
                <a:srgbClr val="313AEF"/>
              </a:solidFill>
            </a:endParaRPr>
          </a:p>
        </p:txBody>
      </p:sp>
      <p:pic>
        <p:nvPicPr>
          <p:cNvPr id="4" name="Grafik 3" descr="flyerzfs.jpg"/>
          <p:cNvPicPr>
            <a:picLocks noChangeAspect="1"/>
          </p:cNvPicPr>
          <p:nvPr/>
        </p:nvPicPr>
        <p:blipFill>
          <a:blip r:embed="rId3" cstate="screen"/>
          <a:stretch>
            <a:fillRect/>
          </a:stretch>
        </p:blipFill>
        <p:spPr>
          <a:xfrm rot="1402698">
            <a:off x="6150157" y="2276611"/>
            <a:ext cx="2057897" cy="293602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1603" y="404664"/>
            <a:ext cx="5838825" cy="923925"/>
          </a:xfrm>
          <a:noFill/>
        </p:spPr>
        <p:txBody>
          <a:bodyPr/>
          <a:lstStyle/>
          <a:p>
            <a:r>
              <a:rPr lang="de-DE" sz="2800" dirty="0" smtClean="0">
                <a:solidFill>
                  <a:schemeClr val="tx2"/>
                </a:solidFill>
              </a:rPr>
              <a:t>Beratung und Fortbildung</a:t>
            </a:r>
          </a:p>
        </p:txBody>
      </p:sp>
      <p:pic>
        <p:nvPicPr>
          <p:cNvPr id="4099" name="Grafik 3" descr="PäB Grafik 6.9.10.JPG"/>
          <p:cNvPicPr>
            <a:picLocks noChangeAspect="1"/>
          </p:cNvPicPr>
          <p:nvPr/>
        </p:nvPicPr>
        <p:blipFill>
          <a:blip r:embed="rId3" cstate="screen"/>
          <a:srcRect/>
          <a:stretch>
            <a:fillRect/>
          </a:stretch>
        </p:blipFill>
        <p:spPr bwMode="auto">
          <a:xfrm>
            <a:off x="3995936" y="1988840"/>
            <a:ext cx="4788024" cy="4596803"/>
          </a:xfrm>
          <a:prstGeom prst="rect">
            <a:avLst/>
          </a:prstGeom>
          <a:noFill/>
          <a:ln w="9525">
            <a:noFill/>
            <a:miter lim="800000"/>
            <a:headEnd/>
            <a:tailEnd/>
          </a:ln>
        </p:spPr>
      </p:pic>
      <p:sp>
        <p:nvSpPr>
          <p:cNvPr id="5" name="Rechteck 4"/>
          <p:cNvSpPr/>
          <p:nvPr/>
        </p:nvSpPr>
        <p:spPr>
          <a:xfrm>
            <a:off x="323528" y="2636912"/>
            <a:ext cx="4248472" cy="1631216"/>
          </a:xfrm>
          <a:prstGeom prst="rect">
            <a:avLst/>
          </a:prstGeom>
        </p:spPr>
        <p:txBody>
          <a:bodyPr wrap="square">
            <a:spAutoFit/>
          </a:bodyPr>
          <a:lstStyle/>
          <a:p>
            <a:r>
              <a:rPr lang="de-DE" sz="1800" dirty="0" smtClean="0"/>
              <a:t>http://bildung-rp.de/beratung/</a:t>
            </a:r>
          </a:p>
          <a:p>
            <a:r>
              <a:rPr lang="de-DE" sz="1800" dirty="0" smtClean="0"/>
              <a:t>paedagogisches-beratungssystem.html</a:t>
            </a:r>
          </a:p>
          <a:p>
            <a:endParaRPr lang="de-DE" sz="1600" dirty="0" smtClean="0"/>
          </a:p>
          <a:p>
            <a:endParaRPr lang="de-DE" dirty="0" smtClean="0">
              <a:solidFill>
                <a:srgbClr val="1F14AC"/>
              </a:solidFill>
            </a:endParaRPr>
          </a:p>
          <a:p>
            <a:endParaRPr lang="de-DE" dirty="0"/>
          </a:p>
        </p:txBody>
      </p:sp>
      <p:sp>
        <p:nvSpPr>
          <p:cNvPr id="2" name="Textfeld 1"/>
          <p:cNvSpPr txBox="1"/>
          <p:nvPr/>
        </p:nvSpPr>
        <p:spPr>
          <a:xfrm>
            <a:off x="407740" y="1844824"/>
            <a:ext cx="6192688" cy="461665"/>
          </a:xfrm>
          <a:prstGeom prst="rect">
            <a:avLst/>
          </a:prstGeom>
          <a:noFill/>
        </p:spPr>
        <p:txBody>
          <a:bodyPr wrap="square" rtlCol="0">
            <a:spAutoFit/>
          </a:bodyPr>
          <a:lstStyle/>
          <a:p>
            <a:r>
              <a:rPr lang="de-DE" dirty="0" smtClean="0"/>
              <a:t>Das pädagogische Beratungssystem</a:t>
            </a:r>
            <a:endParaRPr lang="de-DE" dirty="0"/>
          </a:p>
        </p:txBody>
      </p:sp>
    </p:spTree>
    <p:extLst>
      <p:ext uri="{BB962C8B-B14F-4D97-AF65-F5344CB8AC3E}">
        <p14:creationId xmlns:p14="http://schemas.microsoft.com/office/powerpoint/2010/main" xmlns="" val="23633713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3" cstate="screen"/>
          <a:srcRect/>
          <a:stretch>
            <a:fillRect/>
          </a:stretch>
        </p:blipFill>
        <p:spPr bwMode="auto">
          <a:xfrm>
            <a:off x="755575" y="476672"/>
            <a:ext cx="7848873" cy="4320480"/>
          </a:xfrm>
          <a:prstGeom prst="rect">
            <a:avLst/>
          </a:prstGeom>
          <a:noFill/>
          <a:ln w="9525">
            <a:noFill/>
            <a:miter lim="800000"/>
            <a:headEnd/>
            <a:tailEnd/>
          </a:ln>
        </p:spPr>
      </p:pic>
      <p:sp>
        <p:nvSpPr>
          <p:cNvPr id="3" name="Textfeld 2"/>
          <p:cNvSpPr txBox="1"/>
          <p:nvPr/>
        </p:nvSpPr>
        <p:spPr>
          <a:xfrm>
            <a:off x="179512" y="5589240"/>
            <a:ext cx="8712968" cy="400110"/>
          </a:xfrm>
          <a:prstGeom prst="rect">
            <a:avLst/>
          </a:prstGeom>
          <a:noFill/>
        </p:spPr>
        <p:txBody>
          <a:bodyPr wrap="square" rtlCol="0">
            <a:spAutoFit/>
          </a:bodyPr>
          <a:lstStyle/>
          <a:p>
            <a:r>
              <a:rPr lang="de-DE" sz="2000" dirty="0" smtClean="0"/>
              <a:t>Bei Interesse wenden Sie sich an </a:t>
            </a:r>
            <a:r>
              <a:rPr lang="de-DE" sz="2000" dirty="0" smtClean="0">
                <a:solidFill>
                  <a:srgbClr val="313AEF"/>
                </a:solidFill>
              </a:rPr>
              <a:t>schulentwicklung@pl.rlp.de</a:t>
            </a:r>
            <a:endParaRPr lang="de-DE" sz="2000" dirty="0">
              <a:solidFill>
                <a:srgbClr val="313AEF"/>
              </a:solidFill>
            </a:endParaRPr>
          </a:p>
        </p:txBody>
      </p:sp>
    </p:spTree>
    <p:extLst>
      <p:ext uri="{BB962C8B-B14F-4D97-AF65-F5344CB8AC3E}">
        <p14:creationId xmlns:p14="http://schemas.microsoft.com/office/powerpoint/2010/main" xmlns="" val="19982598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908720"/>
            <a:ext cx="8388424" cy="923925"/>
          </a:xfrm>
        </p:spPr>
        <p:txBody>
          <a:bodyPr/>
          <a:lstStyle/>
          <a:p>
            <a:r>
              <a:rPr lang="de-DE" sz="2800" dirty="0" smtClean="0"/>
              <a:t>http://fortbildung-online.bildung-rp.de</a:t>
            </a:r>
            <a:br>
              <a:rPr lang="de-DE" sz="2800" dirty="0" smtClean="0"/>
            </a:br>
            <a:endParaRPr lang="de-DE" sz="2800" dirty="0"/>
          </a:p>
        </p:txBody>
      </p:sp>
      <p:pic>
        <p:nvPicPr>
          <p:cNvPr id="9" name="Inhaltsplatzhalter 8" descr="Veranstaltungskatalog Bausteine.JPG"/>
          <p:cNvPicPr>
            <a:picLocks noGrp="1" noChangeAspect="1"/>
          </p:cNvPicPr>
          <p:nvPr>
            <p:ph idx="1"/>
          </p:nvPr>
        </p:nvPicPr>
        <p:blipFill>
          <a:blip r:embed="rId3" cstate="screen"/>
          <a:stretch>
            <a:fillRect/>
          </a:stretch>
        </p:blipFill>
        <p:spPr>
          <a:xfrm>
            <a:off x="1095606" y="1879600"/>
            <a:ext cx="6919451" cy="4573588"/>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908720"/>
            <a:ext cx="8496944" cy="923925"/>
          </a:xfrm>
        </p:spPr>
        <p:txBody>
          <a:bodyPr/>
          <a:lstStyle/>
          <a:p>
            <a:r>
              <a:rPr lang="de-DE" sz="2800" dirty="0" smtClean="0"/>
              <a:t>http://fortbildung-online.bildung-rp.de</a:t>
            </a:r>
            <a:br>
              <a:rPr lang="de-DE" sz="2800" dirty="0" smtClean="0"/>
            </a:br>
            <a:endParaRPr lang="de-DE" sz="2800" dirty="0"/>
          </a:p>
        </p:txBody>
      </p:sp>
      <p:pic>
        <p:nvPicPr>
          <p:cNvPr id="5" name="Inhaltsplatzhalter 4" descr="Veranstaltungskatalog InES online 02.JPG"/>
          <p:cNvPicPr>
            <a:picLocks noGrp="1" noChangeAspect="1"/>
          </p:cNvPicPr>
          <p:nvPr>
            <p:ph idx="1"/>
          </p:nvPr>
        </p:nvPicPr>
        <p:blipFill>
          <a:blip r:embed="rId3" cstate="screen"/>
          <a:stretch>
            <a:fillRect/>
          </a:stretch>
        </p:blipFill>
        <p:spPr>
          <a:xfrm>
            <a:off x="1907705" y="1798576"/>
            <a:ext cx="5204656" cy="4654612"/>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Kontinuierliche Qualitäts-entwicklung in Schulen</a:t>
            </a:r>
            <a:endParaRPr lang="de-DE" sz="2800" dirty="0"/>
          </a:p>
        </p:txBody>
      </p:sp>
      <p:pic>
        <p:nvPicPr>
          <p:cNvPr id="4" name="Inhaltsplatzhalter 6" descr="Qualitätsentwicklung-Zyklus.jpg"/>
          <p:cNvPicPr>
            <a:picLocks noGrp="1" noChangeAspect="1"/>
          </p:cNvPicPr>
          <p:nvPr>
            <p:ph idx="1"/>
          </p:nvPr>
        </p:nvPicPr>
        <p:blipFill>
          <a:blip r:embed="rId3" cstate="screen"/>
          <a:srcRect/>
          <a:stretch>
            <a:fillRect/>
          </a:stretch>
        </p:blipFill>
        <p:spPr>
          <a:xfrm>
            <a:off x="611560" y="1739422"/>
            <a:ext cx="6984776" cy="4838702"/>
          </a:xfrm>
        </p:spPr>
      </p:pic>
      <p:pic>
        <p:nvPicPr>
          <p:cNvPr id="5" name="Inhaltsplatzhalter 6" descr="Qualitätsentwicklung-Zyklus.jpg"/>
          <p:cNvPicPr>
            <a:picLocks noChangeAspect="1"/>
          </p:cNvPicPr>
          <p:nvPr/>
        </p:nvPicPr>
        <p:blipFill>
          <a:blip r:embed="rId4" cstate="screen"/>
          <a:srcRect/>
          <a:stretch>
            <a:fillRect/>
          </a:stretch>
        </p:blipFill>
        <p:spPr bwMode="auto">
          <a:xfrm>
            <a:off x="0" y="444699"/>
            <a:ext cx="8939286" cy="6192688"/>
          </a:xfrm>
          <a:prstGeom prst="rect">
            <a:avLst/>
          </a:prstGeom>
          <a:noFill/>
          <a:ln w="9525">
            <a:noFill/>
            <a:miter lim="800000"/>
            <a:headEnd/>
            <a:tailEnd/>
          </a:ln>
        </p:spPr>
      </p:pic>
    </p:spTree>
    <p:extLst>
      <p:ext uri="{BB962C8B-B14F-4D97-AF65-F5344CB8AC3E}">
        <p14:creationId xmlns:p14="http://schemas.microsoft.com/office/powerpoint/2010/main" xmlns="" val="1804841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772889" y="1433513"/>
            <a:ext cx="7669213" cy="4103687"/>
          </a:xfrm>
        </p:spPr>
        <p:txBody>
          <a:bodyPr/>
          <a:lstStyle/>
          <a:p>
            <a:pPr algn="ctr" eaLnBrk="1" hangingPunct="1"/>
            <a:endParaRPr lang="de-DE" sz="4000" dirty="0" smtClean="0">
              <a:solidFill>
                <a:schemeClr val="tx2"/>
              </a:solidFill>
            </a:endParaRPr>
          </a:p>
          <a:p>
            <a:pPr algn="ctr" eaLnBrk="1" hangingPunct="1"/>
            <a:r>
              <a:rPr lang="de-DE" sz="2800" b="1" dirty="0" smtClean="0">
                <a:solidFill>
                  <a:srgbClr val="800000"/>
                </a:solidFill>
              </a:rPr>
              <a:t>Kontinuierliche Verbesserung ist besser als hinausgeschobene Perfektion</a:t>
            </a:r>
          </a:p>
          <a:p>
            <a:pPr algn="ctr" eaLnBrk="1" hangingPunct="1"/>
            <a:r>
              <a:rPr lang="de-DE" sz="1600" i="1" dirty="0" smtClean="0">
                <a:solidFill>
                  <a:srgbClr val="800000"/>
                </a:solidFill>
              </a:rPr>
              <a:t>Mark Twain</a:t>
            </a:r>
          </a:p>
          <a:p>
            <a:pPr algn="ctr" eaLnBrk="1" hangingPunct="1"/>
            <a:endParaRPr lang="de-DE" sz="1600" i="1" dirty="0" smtClean="0">
              <a:solidFill>
                <a:srgbClr val="800000"/>
              </a:solidFill>
            </a:endParaRPr>
          </a:p>
          <a:p>
            <a:pPr algn="ctr" eaLnBrk="1" hangingPunct="1"/>
            <a:endParaRPr lang="de-DE" sz="1600" i="1" dirty="0" smtClean="0">
              <a:solidFill>
                <a:srgbClr val="800000"/>
              </a:solidFill>
            </a:endParaRPr>
          </a:p>
          <a:p>
            <a:pPr algn="ctr" eaLnBrk="1" hangingPunct="1"/>
            <a:endParaRPr lang="de-DE" sz="2000" dirty="0" smtClean="0">
              <a:cs typeface="Arial" pitchFamily="34" charset="0"/>
            </a:endParaRPr>
          </a:p>
          <a:p>
            <a:pPr algn="ctr" eaLnBrk="1" hangingPunct="1"/>
            <a:endParaRPr lang="de-DE" sz="2000" dirty="0" smtClean="0">
              <a:cs typeface="Arial" pitchFamily="34" charset="0"/>
            </a:endParaRPr>
          </a:p>
        </p:txBody>
      </p:sp>
      <p:pic>
        <p:nvPicPr>
          <p:cNvPr id="3"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67544" y="3501008"/>
            <a:ext cx="3532785"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hteck 3"/>
          <p:cNvSpPr/>
          <p:nvPr/>
        </p:nvSpPr>
        <p:spPr>
          <a:xfrm>
            <a:off x="611188" y="954088"/>
            <a:ext cx="9685337" cy="479425"/>
          </a:xfrm>
          <a:prstGeom prst="rect">
            <a:avLst/>
          </a:prstGeom>
        </p:spPr>
        <p:txBody>
          <a:bodyPr>
            <a:spAutoFit/>
          </a:bodyPr>
          <a:lstStyle/>
          <a:p>
            <a:pPr marL="342900" indent="-342900">
              <a:lnSpc>
                <a:spcPct val="90000"/>
              </a:lnSpc>
              <a:spcBef>
                <a:spcPts val="1400"/>
              </a:spcBef>
              <a:defRPr/>
            </a:pPr>
            <a:r>
              <a:rPr lang="de-DE" sz="2800" kern="0" dirty="0" smtClean="0">
                <a:solidFill>
                  <a:srgbClr val="800000"/>
                </a:solidFill>
                <a:latin typeface="Arial"/>
                <a:ea typeface="ＭＳ Ｐゴシック"/>
              </a:rPr>
              <a:t>Danke </a:t>
            </a:r>
            <a:r>
              <a:rPr lang="de-DE" sz="2800" kern="0" dirty="0">
                <a:solidFill>
                  <a:srgbClr val="800000"/>
                </a:solidFill>
                <a:latin typeface="Arial"/>
                <a:ea typeface="ＭＳ Ｐゴシック"/>
              </a:rPr>
              <a:t>…</a:t>
            </a:r>
          </a:p>
        </p:txBody>
      </p:sp>
      <p:sp>
        <p:nvSpPr>
          <p:cNvPr id="7" name="Rechteck 6"/>
          <p:cNvSpPr/>
          <p:nvPr/>
        </p:nvSpPr>
        <p:spPr>
          <a:xfrm>
            <a:off x="4607496" y="4437112"/>
            <a:ext cx="4536504" cy="1877437"/>
          </a:xfrm>
          <a:prstGeom prst="rect">
            <a:avLst/>
          </a:prstGeom>
        </p:spPr>
        <p:txBody>
          <a:bodyPr wrap="square">
            <a:spAutoFit/>
          </a:bodyPr>
          <a:lstStyle/>
          <a:p>
            <a:r>
              <a:rPr lang="de-DE" sz="2000" dirty="0" smtClean="0"/>
              <a:t>Schreiben Sie an:</a:t>
            </a:r>
          </a:p>
          <a:p>
            <a:r>
              <a:rPr lang="de-DE" sz="2000" b="1" dirty="0" smtClean="0">
                <a:solidFill>
                  <a:srgbClr val="871D33"/>
                </a:solidFill>
              </a:rPr>
              <a:t>kontakt@ines.bildung-rp.de</a:t>
            </a:r>
            <a:endParaRPr lang="de-DE" sz="2000" dirty="0" smtClean="0"/>
          </a:p>
          <a:p>
            <a:endParaRPr lang="de-DE" sz="2000" dirty="0" smtClean="0"/>
          </a:p>
          <a:p>
            <a:r>
              <a:rPr lang="de-DE" sz="2800" dirty="0" smtClean="0"/>
              <a:t>Wir freuen uns über Ihre </a:t>
            </a:r>
            <a:r>
              <a:rPr lang="de-DE" sz="2800" dirty="0" smtClean="0"/>
              <a:t>Rückmeldung!</a:t>
            </a:r>
            <a:endParaRPr lang="de-DE" sz="2800" dirty="0"/>
          </a:p>
        </p:txBody>
      </p:sp>
    </p:spTree>
    <p:extLst>
      <p:ext uri="{BB962C8B-B14F-4D97-AF65-F5344CB8AC3E}">
        <p14:creationId xmlns:p14="http://schemas.microsoft.com/office/powerpoint/2010/main" xmlns="" val="4001065913"/>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Ziele</a:t>
            </a:r>
            <a:endParaRPr lang="de-DE" sz="2800" dirty="0"/>
          </a:p>
        </p:txBody>
      </p:sp>
      <p:sp>
        <p:nvSpPr>
          <p:cNvPr id="14" name="Textfeld 13"/>
          <p:cNvSpPr txBox="1"/>
          <p:nvPr/>
        </p:nvSpPr>
        <p:spPr>
          <a:xfrm>
            <a:off x="1979712" y="2060848"/>
            <a:ext cx="6840760" cy="4247317"/>
          </a:xfrm>
          <a:prstGeom prst="rect">
            <a:avLst/>
          </a:prstGeom>
          <a:noFill/>
        </p:spPr>
        <p:txBody>
          <a:bodyPr wrap="square" rtlCol="0">
            <a:spAutoFit/>
          </a:bodyPr>
          <a:lstStyle/>
          <a:p>
            <a:pPr fontAlgn="auto">
              <a:spcBef>
                <a:spcPts val="0"/>
              </a:spcBef>
              <a:spcAft>
                <a:spcPts val="0"/>
              </a:spcAft>
            </a:pPr>
            <a:r>
              <a:rPr lang="de-DE" sz="1800" dirty="0" smtClean="0">
                <a:solidFill>
                  <a:prstClr val="black"/>
                </a:solidFill>
                <a:latin typeface="+mn-lt"/>
                <a:ea typeface="+mn-ea"/>
                <a:cs typeface="+mn-cs"/>
              </a:rPr>
              <a:t>Unser Ziel ist es, rheinland-pfälzische Schulen bei der </a:t>
            </a:r>
            <a:r>
              <a:rPr lang="de-DE" sz="1800" dirty="0" smtClean="0">
                <a:solidFill>
                  <a:prstClr val="black"/>
                </a:solidFill>
                <a:latin typeface="+mn-lt"/>
                <a:ea typeface="+mn-ea"/>
              </a:rPr>
              <a:t>Durchführung </a:t>
            </a:r>
            <a:r>
              <a:rPr lang="de-DE" sz="1800" dirty="0" smtClean="0">
                <a:solidFill>
                  <a:prstClr val="black"/>
                </a:solidFill>
                <a:latin typeface="+mn-lt"/>
                <a:ea typeface="+mn-ea"/>
                <a:cs typeface="+mn-cs"/>
              </a:rPr>
              <a:t>der </a:t>
            </a:r>
            <a:r>
              <a:rPr lang="de-DE" sz="1800" b="1" dirty="0" smtClean="0">
                <a:solidFill>
                  <a:prstClr val="black"/>
                </a:solidFill>
                <a:latin typeface="+mn-lt"/>
                <a:ea typeface="+mn-ea"/>
                <a:cs typeface="+mn-cs"/>
              </a:rPr>
              <a:t>internen Evaluation </a:t>
            </a:r>
            <a:r>
              <a:rPr lang="de-DE" sz="1800" dirty="0" smtClean="0">
                <a:solidFill>
                  <a:prstClr val="black"/>
                </a:solidFill>
                <a:latin typeface="+mn-lt"/>
                <a:ea typeface="+mn-ea"/>
                <a:cs typeface="+mn-cs"/>
              </a:rPr>
              <a:t>und der Weiterentwicklung der </a:t>
            </a:r>
            <a:r>
              <a:rPr lang="de-DE" sz="1800" b="1" dirty="0" smtClean="0">
                <a:solidFill>
                  <a:prstClr val="black"/>
                </a:solidFill>
                <a:latin typeface="+mn-lt"/>
                <a:ea typeface="+mn-ea"/>
                <a:cs typeface="+mn-cs"/>
              </a:rPr>
              <a:t>Feedbackkultur</a:t>
            </a:r>
            <a:r>
              <a:rPr lang="de-DE" sz="1800" dirty="0" smtClean="0">
                <a:solidFill>
                  <a:prstClr val="black"/>
                </a:solidFill>
                <a:latin typeface="+mn-lt"/>
                <a:ea typeface="+mn-ea"/>
                <a:cs typeface="+mn-cs"/>
              </a:rPr>
              <a:t> zu unterstützen.</a:t>
            </a:r>
          </a:p>
          <a:p>
            <a:pPr fontAlgn="auto">
              <a:spcBef>
                <a:spcPts val="0"/>
              </a:spcBef>
              <a:spcAft>
                <a:spcPts val="0"/>
              </a:spcAft>
            </a:pPr>
            <a:endParaRPr lang="de-DE" sz="1800" dirty="0" smtClean="0">
              <a:solidFill>
                <a:prstClr val="black"/>
              </a:solidFill>
              <a:latin typeface="+mn-lt"/>
              <a:ea typeface="+mn-ea"/>
              <a:cs typeface="+mn-cs"/>
            </a:endParaRPr>
          </a:p>
          <a:p>
            <a:pPr fontAlgn="auto">
              <a:spcBef>
                <a:spcPts val="0"/>
              </a:spcBef>
              <a:spcAft>
                <a:spcPts val="0"/>
              </a:spcAft>
            </a:pPr>
            <a:r>
              <a:rPr lang="de-DE" sz="1800" dirty="0" smtClean="0">
                <a:solidFill>
                  <a:prstClr val="black"/>
                </a:solidFill>
                <a:latin typeface="+mn-lt"/>
                <a:ea typeface="+mn-ea"/>
                <a:cs typeface="+mn-cs"/>
              </a:rPr>
              <a:t>Dazu werden zahlreiche </a:t>
            </a:r>
            <a:r>
              <a:rPr lang="de-DE" sz="1800" b="1" dirty="0" smtClean="0">
                <a:solidFill>
                  <a:schemeClr val="tx2"/>
                </a:solidFill>
                <a:latin typeface="+mn-lt"/>
                <a:ea typeface="+mn-ea"/>
                <a:cs typeface="+mn-cs"/>
              </a:rPr>
              <a:t>Instrumente</a:t>
            </a:r>
            <a:r>
              <a:rPr lang="de-DE" sz="1800" dirty="0" smtClean="0">
                <a:solidFill>
                  <a:prstClr val="black"/>
                </a:solidFill>
                <a:latin typeface="+mn-lt"/>
                <a:ea typeface="+mn-ea"/>
                <a:cs typeface="+mn-cs"/>
              </a:rPr>
              <a:t> zur Ansicht und zum Download, eine webbasierte </a:t>
            </a:r>
            <a:r>
              <a:rPr lang="de-DE" sz="1800" b="1" dirty="0" smtClean="0">
                <a:solidFill>
                  <a:schemeClr val="tx2"/>
                </a:solidFill>
                <a:latin typeface="+mn-lt"/>
                <a:ea typeface="+mn-ea"/>
                <a:cs typeface="+mn-cs"/>
              </a:rPr>
              <a:t>Evaluationssoftware</a:t>
            </a:r>
            <a:r>
              <a:rPr lang="de-DE" sz="1800" dirty="0" smtClean="0">
                <a:solidFill>
                  <a:prstClr val="black"/>
                </a:solidFill>
                <a:latin typeface="+mn-lt"/>
                <a:ea typeface="+mn-ea"/>
                <a:cs typeface="+mn-cs"/>
              </a:rPr>
              <a:t> sowie </a:t>
            </a:r>
            <a:r>
              <a:rPr lang="de-DE" sz="1800" b="1" dirty="0" smtClean="0">
                <a:solidFill>
                  <a:schemeClr val="tx2"/>
                </a:solidFill>
                <a:latin typeface="+mn-lt"/>
                <a:ea typeface="+mn-ea"/>
                <a:cs typeface="+mn-cs"/>
              </a:rPr>
              <a:t>passende Beratung und Fortbildung </a:t>
            </a:r>
            <a:r>
              <a:rPr lang="de-DE" sz="1800" dirty="0" smtClean="0">
                <a:solidFill>
                  <a:prstClr val="black"/>
                </a:solidFill>
                <a:latin typeface="+mn-lt"/>
                <a:ea typeface="+mn-ea"/>
                <a:cs typeface="+mn-cs"/>
              </a:rPr>
              <a:t>zur Verfügung gestellt. </a:t>
            </a:r>
          </a:p>
          <a:p>
            <a:pPr fontAlgn="auto">
              <a:spcBef>
                <a:spcPts val="0"/>
              </a:spcBef>
              <a:spcAft>
                <a:spcPts val="0"/>
              </a:spcAft>
            </a:pPr>
            <a:endParaRPr lang="de-DE" sz="1800" dirty="0" smtClean="0">
              <a:solidFill>
                <a:prstClr val="black"/>
              </a:solidFill>
              <a:latin typeface="+mn-lt"/>
              <a:ea typeface="+mn-ea"/>
              <a:cs typeface="+mn-cs"/>
            </a:endParaRPr>
          </a:p>
          <a:p>
            <a:pPr fontAlgn="auto">
              <a:spcBef>
                <a:spcPts val="0"/>
              </a:spcBef>
              <a:spcAft>
                <a:spcPts val="0"/>
              </a:spcAft>
            </a:pPr>
            <a:r>
              <a:rPr lang="de-DE" sz="1800" dirty="0" smtClean="0">
                <a:solidFill>
                  <a:prstClr val="black"/>
                </a:solidFill>
                <a:latin typeface="+mn-lt"/>
                <a:ea typeface="+mn-ea"/>
                <a:cs typeface="+mn-cs"/>
              </a:rPr>
              <a:t>Die umfangreiche Palette wissenschaftlich geprüfter und praxiserprobter Instrumente wurde von der AQS entwickelt und wird kontinuierlich ergänzt.</a:t>
            </a:r>
            <a:br>
              <a:rPr lang="de-DE" sz="1800" dirty="0" smtClean="0">
                <a:solidFill>
                  <a:prstClr val="black"/>
                </a:solidFill>
                <a:latin typeface="+mn-lt"/>
                <a:ea typeface="+mn-ea"/>
                <a:cs typeface="+mn-cs"/>
              </a:rPr>
            </a:br>
            <a:r>
              <a:rPr lang="de-DE" sz="1800" b="1" dirty="0" smtClean="0">
                <a:solidFill>
                  <a:prstClr val="black"/>
                </a:solidFill>
                <a:latin typeface="+mn-lt"/>
                <a:ea typeface="+mn-ea"/>
                <a:cs typeface="+mn-cs"/>
              </a:rPr>
              <a:t> </a:t>
            </a:r>
          </a:p>
          <a:p>
            <a:pPr fontAlgn="auto">
              <a:spcBef>
                <a:spcPts val="0"/>
              </a:spcBef>
              <a:spcAft>
                <a:spcPts val="0"/>
              </a:spcAft>
            </a:pPr>
            <a:endParaRPr lang="de-DE" sz="1800" dirty="0" smtClean="0">
              <a:solidFill>
                <a:prstClr val="black"/>
              </a:solidFill>
              <a:latin typeface="+mn-lt"/>
              <a:ea typeface="+mn-ea"/>
              <a:cs typeface="+mn-cs"/>
            </a:endParaRPr>
          </a:p>
          <a:p>
            <a:pPr fontAlgn="auto">
              <a:spcBef>
                <a:spcPts val="0"/>
              </a:spcBef>
              <a:spcAft>
                <a:spcPts val="0"/>
              </a:spcAft>
            </a:pPr>
            <a:endParaRPr lang="de-DE" sz="1800" dirty="0" smtClean="0">
              <a:solidFill>
                <a:prstClr val="black"/>
              </a:solidFill>
              <a:latin typeface="Calibri"/>
              <a:ea typeface="+mn-ea"/>
              <a:cs typeface="+mn-cs"/>
            </a:endParaRPr>
          </a:p>
          <a:p>
            <a:pPr fontAlgn="auto">
              <a:spcBef>
                <a:spcPts val="0"/>
              </a:spcBef>
              <a:spcAft>
                <a:spcPts val="0"/>
              </a:spcAft>
            </a:pPr>
            <a:endParaRPr lang="de-DE" sz="1800" dirty="0">
              <a:solidFill>
                <a:prstClr val="black"/>
              </a:solidFill>
              <a:latin typeface="Calibri"/>
              <a:ea typeface="+mn-ea"/>
              <a:cs typeface="+mn-cs"/>
            </a:endParaRPr>
          </a:p>
        </p:txBody>
      </p:sp>
      <p:sp>
        <p:nvSpPr>
          <p:cNvPr id="15" name="Textfeld 14"/>
          <p:cNvSpPr txBox="1"/>
          <p:nvPr/>
        </p:nvSpPr>
        <p:spPr>
          <a:xfrm>
            <a:off x="755576" y="4077072"/>
            <a:ext cx="7416824" cy="2031325"/>
          </a:xfrm>
          <a:prstGeom prst="rect">
            <a:avLst/>
          </a:prstGeom>
          <a:noFill/>
        </p:spPr>
        <p:txBody>
          <a:bodyPr wrap="square" rtlCol="0">
            <a:spAutoFit/>
          </a:bodyPr>
          <a:lstStyle/>
          <a:p>
            <a:pPr fontAlgn="auto">
              <a:spcBef>
                <a:spcPts val="0"/>
              </a:spcBef>
              <a:spcAft>
                <a:spcPts val="0"/>
              </a:spcAft>
            </a:pPr>
            <a:endParaRPr lang="de-DE" sz="1800" b="1" dirty="0" smtClean="0">
              <a:solidFill>
                <a:prstClr val="black"/>
              </a:solidFill>
              <a:latin typeface="Calibri"/>
              <a:ea typeface="+mn-ea"/>
              <a:cs typeface="+mn-cs"/>
            </a:endParaRPr>
          </a:p>
          <a:p>
            <a:pPr fontAlgn="auto">
              <a:spcBef>
                <a:spcPts val="0"/>
              </a:spcBef>
              <a:spcAft>
                <a:spcPts val="0"/>
              </a:spcAft>
            </a:pPr>
            <a:endParaRPr lang="de-DE" sz="1800" b="1" dirty="0" smtClean="0">
              <a:solidFill>
                <a:prstClr val="black"/>
              </a:solidFill>
              <a:latin typeface="Calibri"/>
              <a:ea typeface="+mn-ea"/>
              <a:cs typeface="+mn-cs"/>
            </a:endParaRPr>
          </a:p>
          <a:p>
            <a:pPr fontAlgn="auto">
              <a:spcBef>
                <a:spcPts val="0"/>
              </a:spcBef>
              <a:spcAft>
                <a:spcPts val="0"/>
              </a:spcAft>
            </a:pPr>
            <a:endParaRPr lang="de-DE" sz="1800" b="1" dirty="0" smtClean="0">
              <a:solidFill>
                <a:prstClr val="black"/>
              </a:solidFill>
              <a:latin typeface="Calibri"/>
              <a:ea typeface="+mn-ea"/>
              <a:cs typeface="+mn-cs"/>
            </a:endParaRPr>
          </a:p>
          <a:p>
            <a:pPr fontAlgn="auto">
              <a:spcBef>
                <a:spcPts val="0"/>
              </a:spcBef>
              <a:spcAft>
                <a:spcPts val="0"/>
              </a:spcAft>
            </a:pPr>
            <a:endParaRPr lang="de-DE" sz="1800" b="1" dirty="0" smtClean="0">
              <a:solidFill>
                <a:prstClr val="black"/>
              </a:solidFill>
              <a:latin typeface="Calibri"/>
              <a:ea typeface="+mn-ea"/>
              <a:cs typeface="+mn-cs"/>
            </a:endParaRPr>
          </a:p>
          <a:p>
            <a:pPr fontAlgn="auto">
              <a:spcBef>
                <a:spcPts val="0"/>
              </a:spcBef>
              <a:spcAft>
                <a:spcPts val="0"/>
              </a:spcAft>
            </a:pPr>
            <a:endParaRPr lang="de-DE" sz="1800" dirty="0" smtClean="0">
              <a:solidFill>
                <a:prstClr val="black"/>
              </a:solidFill>
              <a:latin typeface="Calibri"/>
              <a:ea typeface="+mn-ea"/>
              <a:cs typeface="+mn-cs"/>
            </a:endParaRPr>
          </a:p>
          <a:p>
            <a:pPr fontAlgn="auto">
              <a:spcBef>
                <a:spcPts val="0"/>
              </a:spcBef>
              <a:spcAft>
                <a:spcPts val="0"/>
              </a:spcAft>
            </a:pPr>
            <a:endParaRPr lang="de-DE" sz="1800" dirty="0" smtClean="0">
              <a:solidFill>
                <a:prstClr val="black"/>
              </a:solidFill>
              <a:latin typeface="Calibri"/>
              <a:ea typeface="+mn-ea"/>
              <a:cs typeface="+mn-cs"/>
            </a:endParaRPr>
          </a:p>
          <a:p>
            <a:pPr fontAlgn="auto">
              <a:spcBef>
                <a:spcPts val="0"/>
              </a:spcBef>
              <a:spcAft>
                <a:spcPts val="0"/>
              </a:spcAft>
            </a:pPr>
            <a:endParaRPr lang="de-DE" sz="1800" dirty="0">
              <a:solidFill>
                <a:prstClr val="black"/>
              </a:solidFill>
              <a:latin typeface="Calibri"/>
              <a:ea typeface="+mn-ea"/>
              <a:cs typeface="+mn-cs"/>
            </a:endParaRPr>
          </a:p>
        </p:txBody>
      </p:sp>
      <p:pic>
        <p:nvPicPr>
          <p:cNvPr id="6" name="Picture 1" descr="C:\Dokumente und Einstellungen\Ulrike.Neumueller\Lokale Einstellungen\Temporary Internet Files\Content.IE5\F91NX57L\MC900280156[1].wmf"/>
          <p:cNvPicPr>
            <a:picLocks noChangeAspect="1" noChangeArrowheads="1"/>
          </p:cNvPicPr>
          <p:nvPr/>
        </p:nvPicPr>
        <p:blipFill>
          <a:blip r:embed="rId3" cstate="screen">
            <a:duotone>
              <a:schemeClr val="accent5">
                <a:shade val="45000"/>
                <a:satMod val="135000"/>
              </a:schemeClr>
              <a:prstClr val="white"/>
            </a:duotone>
          </a:blip>
          <a:srcRect/>
          <a:stretch>
            <a:fillRect/>
          </a:stretch>
        </p:blipFill>
        <p:spPr bwMode="auto">
          <a:xfrm>
            <a:off x="395536" y="1988840"/>
            <a:ext cx="1438860" cy="122413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Das Projekt</a:t>
            </a:r>
            <a:endParaRPr lang="de-DE" sz="2800" dirty="0"/>
          </a:p>
        </p:txBody>
      </p:sp>
      <p:sp>
        <p:nvSpPr>
          <p:cNvPr id="15" name="Textfeld 14"/>
          <p:cNvSpPr txBox="1"/>
          <p:nvPr/>
        </p:nvSpPr>
        <p:spPr>
          <a:xfrm>
            <a:off x="755576" y="4077072"/>
            <a:ext cx="7416824" cy="2031325"/>
          </a:xfrm>
          <a:prstGeom prst="rect">
            <a:avLst/>
          </a:prstGeom>
          <a:noFill/>
        </p:spPr>
        <p:txBody>
          <a:bodyPr wrap="square" rtlCol="0">
            <a:spAutoFit/>
          </a:bodyPr>
          <a:lstStyle/>
          <a:p>
            <a:pPr fontAlgn="auto">
              <a:spcBef>
                <a:spcPts val="0"/>
              </a:spcBef>
              <a:spcAft>
                <a:spcPts val="0"/>
              </a:spcAft>
            </a:pPr>
            <a:endParaRPr lang="de-DE" sz="1800" b="1" dirty="0" smtClean="0">
              <a:solidFill>
                <a:prstClr val="black"/>
              </a:solidFill>
              <a:latin typeface="Calibri"/>
              <a:ea typeface="+mn-ea"/>
              <a:cs typeface="+mn-cs"/>
            </a:endParaRPr>
          </a:p>
          <a:p>
            <a:pPr fontAlgn="auto">
              <a:spcBef>
                <a:spcPts val="0"/>
              </a:spcBef>
              <a:spcAft>
                <a:spcPts val="0"/>
              </a:spcAft>
            </a:pPr>
            <a:endParaRPr lang="de-DE" sz="1800" b="1" dirty="0" smtClean="0">
              <a:solidFill>
                <a:prstClr val="black"/>
              </a:solidFill>
              <a:latin typeface="Calibri"/>
              <a:ea typeface="+mn-ea"/>
              <a:cs typeface="+mn-cs"/>
            </a:endParaRPr>
          </a:p>
          <a:p>
            <a:pPr fontAlgn="auto">
              <a:spcBef>
                <a:spcPts val="0"/>
              </a:spcBef>
              <a:spcAft>
                <a:spcPts val="0"/>
              </a:spcAft>
            </a:pPr>
            <a:endParaRPr lang="de-DE" sz="1800" b="1" dirty="0" smtClean="0">
              <a:solidFill>
                <a:prstClr val="black"/>
              </a:solidFill>
              <a:latin typeface="Calibri"/>
              <a:ea typeface="+mn-ea"/>
              <a:cs typeface="+mn-cs"/>
            </a:endParaRPr>
          </a:p>
          <a:p>
            <a:pPr fontAlgn="auto">
              <a:spcBef>
                <a:spcPts val="0"/>
              </a:spcBef>
              <a:spcAft>
                <a:spcPts val="0"/>
              </a:spcAft>
            </a:pPr>
            <a:endParaRPr lang="de-DE" sz="1800" b="1" dirty="0" smtClean="0">
              <a:solidFill>
                <a:prstClr val="black"/>
              </a:solidFill>
              <a:latin typeface="Calibri"/>
              <a:ea typeface="+mn-ea"/>
              <a:cs typeface="+mn-cs"/>
            </a:endParaRPr>
          </a:p>
          <a:p>
            <a:pPr fontAlgn="auto">
              <a:spcBef>
                <a:spcPts val="0"/>
              </a:spcBef>
              <a:spcAft>
                <a:spcPts val="0"/>
              </a:spcAft>
            </a:pPr>
            <a:endParaRPr lang="de-DE" sz="1800" dirty="0" smtClean="0">
              <a:solidFill>
                <a:prstClr val="black"/>
              </a:solidFill>
              <a:latin typeface="Calibri"/>
              <a:ea typeface="+mn-ea"/>
              <a:cs typeface="+mn-cs"/>
            </a:endParaRPr>
          </a:p>
          <a:p>
            <a:pPr fontAlgn="auto">
              <a:spcBef>
                <a:spcPts val="0"/>
              </a:spcBef>
              <a:spcAft>
                <a:spcPts val="0"/>
              </a:spcAft>
            </a:pPr>
            <a:endParaRPr lang="de-DE" sz="1800" dirty="0" smtClean="0">
              <a:solidFill>
                <a:prstClr val="black"/>
              </a:solidFill>
              <a:latin typeface="Calibri"/>
              <a:ea typeface="+mn-ea"/>
              <a:cs typeface="+mn-cs"/>
            </a:endParaRPr>
          </a:p>
          <a:p>
            <a:pPr fontAlgn="auto">
              <a:spcBef>
                <a:spcPts val="0"/>
              </a:spcBef>
              <a:spcAft>
                <a:spcPts val="0"/>
              </a:spcAft>
            </a:pPr>
            <a:endParaRPr lang="de-DE" sz="1800" dirty="0">
              <a:solidFill>
                <a:prstClr val="black"/>
              </a:solidFill>
              <a:latin typeface="Calibri"/>
              <a:ea typeface="+mn-ea"/>
              <a:cs typeface="+mn-cs"/>
            </a:endParaRPr>
          </a:p>
        </p:txBody>
      </p:sp>
      <p:pic>
        <p:nvPicPr>
          <p:cNvPr id="6" name="Grafik 5" descr="InES-Gesamtgrafik-ScO.jpg"/>
          <p:cNvPicPr>
            <a:picLocks noChangeAspect="1"/>
          </p:cNvPicPr>
          <p:nvPr/>
        </p:nvPicPr>
        <p:blipFill>
          <a:blip r:embed="rId3" cstate="screen"/>
          <a:stretch>
            <a:fillRect/>
          </a:stretch>
        </p:blipFill>
        <p:spPr>
          <a:xfrm>
            <a:off x="1259632" y="1916832"/>
            <a:ext cx="5904656" cy="442849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Was sagt die Bildungsforschung?</a:t>
            </a:r>
            <a:endParaRPr lang="de-DE" sz="2800" dirty="0"/>
          </a:p>
        </p:txBody>
      </p:sp>
      <p:pic>
        <p:nvPicPr>
          <p:cNvPr id="184322" name="Picture 2"/>
          <p:cNvPicPr>
            <a:picLocks noGrp="1" noChangeAspect="1" noChangeArrowheads="1"/>
          </p:cNvPicPr>
          <p:nvPr>
            <p:ph idx="1"/>
          </p:nvPr>
        </p:nvPicPr>
        <p:blipFill>
          <a:blip r:embed="rId3" cstate="screen"/>
          <a:srcRect/>
          <a:stretch>
            <a:fillRect/>
          </a:stretch>
        </p:blipFill>
        <p:spPr bwMode="auto">
          <a:xfrm rot="799059">
            <a:off x="6292742" y="2223885"/>
            <a:ext cx="2465445" cy="3637632"/>
          </a:xfrm>
          <a:prstGeom prst="rect">
            <a:avLst/>
          </a:prstGeom>
          <a:noFill/>
          <a:ln w="9525">
            <a:noFill/>
            <a:miter lim="800000"/>
            <a:headEnd/>
            <a:tailEnd/>
          </a:ln>
        </p:spPr>
      </p:pic>
      <p:sp>
        <p:nvSpPr>
          <p:cNvPr id="7" name="Rechteck 6"/>
          <p:cNvSpPr/>
          <p:nvPr/>
        </p:nvSpPr>
        <p:spPr>
          <a:xfrm>
            <a:off x="611560" y="3861048"/>
            <a:ext cx="5472608" cy="2585323"/>
          </a:xfrm>
          <a:prstGeom prst="rect">
            <a:avLst/>
          </a:prstGeom>
        </p:spPr>
        <p:txBody>
          <a:bodyPr wrap="square">
            <a:spAutoFit/>
          </a:bodyPr>
          <a:lstStyle/>
          <a:p>
            <a:endParaRPr lang="de-DE" sz="1800" dirty="0" smtClean="0"/>
          </a:p>
          <a:p>
            <a:endParaRPr lang="de-DE" sz="1800" dirty="0" smtClean="0"/>
          </a:p>
          <a:p>
            <a:r>
              <a:rPr lang="de-DE" sz="1800" i="1" dirty="0" smtClean="0"/>
              <a:t>„Fangen Sie an, sich Rückmeldung über ihre eigene Wirksamkeit geben zu lassen. Sagen Sie: ‚Ich will herausfinden, wie gut ich unterrichte.‘ Wer hat was gelernt, was nicht, worüber; ist es wirksam; wohin geht es als nächstes. … Dies ist ein hervorragender Ausgangspunkt (…).“ </a:t>
            </a:r>
          </a:p>
          <a:p>
            <a:pPr algn="r"/>
            <a:r>
              <a:rPr lang="de-DE" sz="1800" dirty="0" smtClean="0"/>
              <a:t>John Hattie, 2012</a:t>
            </a:r>
            <a:endParaRPr lang="de-DE" sz="1800" dirty="0"/>
          </a:p>
        </p:txBody>
      </p:sp>
      <p:sp>
        <p:nvSpPr>
          <p:cNvPr id="8" name="Rechteck 7"/>
          <p:cNvSpPr/>
          <p:nvPr/>
        </p:nvSpPr>
        <p:spPr>
          <a:xfrm>
            <a:off x="683568" y="1916832"/>
            <a:ext cx="6318448" cy="1938992"/>
          </a:xfrm>
          <a:prstGeom prst="rect">
            <a:avLst/>
          </a:prstGeom>
        </p:spPr>
        <p:txBody>
          <a:bodyPr wrap="square">
            <a:spAutoFit/>
          </a:bodyPr>
          <a:lstStyle/>
          <a:p>
            <a:r>
              <a:rPr lang="de-DE" sz="2000" dirty="0" smtClean="0"/>
              <a:t>In der Bildungspolitik (z.B. Schulgesetz Rheinland-Pfalz §23,2) und in der Schulentwicklungsforschung (z.B. Rolff, </a:t>
            </a:r>
            <a:r>
              <a:rPr lang="de-DE" sz="2000" dirty="0" err="1" smtClean="0"/>
              <a:t>Buhren</a:t>
            </a:r>
            <a:r>
              <a:rPr lang="de-DE" sz="2000" dirty="0" smtClean="0"/>
              <a:t>, Helmke) besteht weitgehend Einigkeit, dass Schulen ihre Qualitätsentwicklung </a:t>
            </a:r>
            <a:r>
              <a:rPr lang="de-DE" sz="2000" b="1" dirty="0" smtClean="0"/>
              <a:t>kontinuierlich</a:t>
            </a:r>
            <a:r>
              <a:rPr lang="de-DE" sz="2000" dirty="0" smtClean="0"/>
              <a:t>, </a:t>
            </a:r>
            <a:r>
              <a:rPr lang="de-DE" sz="2000" b="1" dirty="0" smtClean="0">
                <a:solidFill>
                  <a:srgbClr val="871D33"/>
                </a:solidFill>
              </a:rPr>
              <a:t>datengestützt</a:t>
            </a:r>
            <a:r>
              <a:rPr lang="de-DE" sz="2000" dirty="0" smtClean="0"/>
              <a:t> und </a:t>
            </a:r>
            <a:r>
              <a:rPr lang="de-DE" sz="2000" b="1" dirty="0" smtClean="0"/>
              <a:t>zielorientiert</a:t>
            </a:r>
            <a:r>
              <a:rPr lang="de-DE" sz="2000" dirty="0" smtClean="0"/>
              <a:t> betreiben sollen. </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http://Ines.bildung-rp.de</a:t>
            </a:r>
            <a:endParaRPr lang="de-DE" dirty="0"/>
          </a:p>
        </p:txBody>
      </p:sp>
      <p:pic>
        <p:nvPicPr>
          <p:cNvPr id="6" name="Inhaltsplatzhalter 5" descr="startseite.jpg"/>
          <p:cNvPicPr>
            <a:picLocks noGrp="1" noChangeAspect="1"/>
          </p:cNvPicPr>
          <p:nvPr>
            <p:ph idx="1"/>
          </p:nvPr>
        </p:nvPicPr>
        <p:blipFill>
          <a:blip r:embed="rId2" cstate="screen"/>
          <a:stretch>
            <a:fillRect/>
          </a:stretch>
        </p:blipFill>
        <p:spPr>
          <a:xfrm>
            <a:off x="1647468" y="1879600"/>
            <a:ext cx="5732844" cy="4508408"/>
          </a:xfrm>
        </p:spPr>
      </p:pic>
      <p:pic>
        <p:nvPicPr>
          <p:cNvPr id="177154"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rot="20966446">
            <a:off x="1082494" y="898308"/>
            <a:ext cx="8357805" cy="4345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Gerade Verbindung mit Pfeil 4"/>
          <p:cNvCxnSpPr/>
          <p:nvPr/>
        </p:nvCxnSpPr>
        <p:spPr bwMode="auto">
          <a:xfrm>
            <a:off x="251520" y="2636555"/>
            <a:ext cx="1368152" cy="1876116"/>
          </a:xfrm>
          <a:prstGeom prst="straightConnector1">
            <a:avLst/>
          </a:prstGeom>
          <a:ln w="88900" cmpd="sng">
            <a:headEnd type="none" w="med" len="med"/>
            <a:tailEnd type="arrow"/>
          </a:ln>
        </p:spPr>
        <p:style>
          <a:lnRef idx="1">
            <a:schemeClr val="accent5"/>
          </a:lnRef>
          <a:fillRef idx="0">
            <a:schemeClr val="accent5"/>
          </a:fillRef>
          <a:effectRef idx="0">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77154"/>
                                        </p:tgtEl>
                                        <p:attrNameLst>
                                          <p:attrName>style.visibility</p:attrName>
                                        </p:attrNameLst>
                                      </p:cBhvr>
                                      <p:to>
                                        <p:strVal val="visible"/>
                                      </p:to>
                                    </p:set>
                                    <p:anim calcmode="lin" valueType="num">
                                      <p:cBhvr>
                                        <p:cTn id="15" dur="1000" fill="hold"/>
                                        <p:tgtEl>
                                          <p:spTgt spid="177154"/>
                                        </p:tgtEl>
                                        <p:attrNameLst>
                                          <p:attrName>ppt_w</p:attrName>
                                        </p:attrNameLst>
                                      </p:cBhvr>
                                      <p:tavLst>
                                        <p:tav tm="0">
                                          <p:val>
                                            <p:fltVal val="0"/>
                                          </p:val>
                                        </p:tav>
                                        <p:tav tm="100000">
                                          <p:val>
                                            <p:strVal val="#ppt_w"/>
                                          </p:val>
                                        </p:tav>
                                      </p:tavLst>
                                    </p:anim>
                                    <p:anim calcmode="lin" valueType="num">
                                      <p:cBhvr>
                                        <p:cTn id="16" dur="1000" fill="hold"/>
                                        <p:tgtEl>
                                          <p:spTgt spid="177154"/>
                                        </p:tgtEl>
                                        <p:attrNameLst>
                                          <p:attrName>ppt_h</p:attrName>
                                        </p:attrNameLst>
                                      </p:cBhvr>
                                      <p:tavLst>
                                        <p:tav tm="0">
                                          <p:val>
                                            <p:fltVal val="0"/>
                                          </p:val>
                                        </p:tav>
                                        <p:tav tm="100000">
                                          <p:val>
                                            <p:strVal val="#ppt_h"/>
                                          </p:val>
                                        </p:tav>
                                      </p:tavLst>
                                    </p:anim>
                                    <p:anim calcmode="lin" valueType="num">
                                      <p:cBhvr>
                                        <p:cTn id="17" dur="1000" fill="hold"/>
                                        <p:tgtEl>
                                          <p:spTgt spid="177154"/>
                                        </p:tgtEl>
                                        <p:attrNameLst>
                                          <p:attrName>style.rotation</p:attrName>
                                        </p:attrNameLst>
                                      </p:cBhvr>
                                      <p:tavLst>
                                        <p:tav tm="0">
                                          <p:val>
                                            <p:fltVal val="90"/>
                                          </p:val>
                                        </p:tav>
                                        <p:tav tm="100000">
                                          <p:val>
                                            <p:fltVal val="0"/>
                                          </p:val>
                                        </p:tav>
                                      </p:tavLst>
                                    </p:anim>
                                    <p:animEffect transition="in" filter="fade">
                                      <p:cBhvr>
                                        <p:cTn id="18" dur="1000"/>
                                        <p:tgtEl>
                                          <p:spTgt spid="177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http://Ines.bildung-rp.de</a:t>
            </a:r>
            <a:endParaRPr lang="de-DE" dirty="0"/>
          </a:p>
        </p:txBody>
      </p:sp>
      <p:pic>
        <p:nvPicPr>
          <p:cNvPr id="6" name="Inhaltsplatzhalter 5" descr="startseite.jpg"/>
          <p:cNvPicPr>
            <a:picLocks noGrp="1" noChangeAspect="1"/>
          </p:cNvPicPr>
          <p:nvPr>
            <p:ph idx="1"/>
          </p:nvPr>
        </p:nvPicPr>
        <p:blipFill>
          <a:blip r:embed="rId2" cstate="screen"/>
          <a:stretch>
            <a:fillRect/>
          </a:stretch>
        </p:blipFill>
        <p:spPr>
          <a:xfrm>
            <a:off x="611560" y="1844824"/>
            <a:ext cx="5951700" cy="4680520"/>
          </a:xfrm>
        </p:spPr>
      </p:pic>
      <p:cxnSp>
        <p:nvCxnSpPr>
          <p:cNvPr id="5" name="Gerade Verbindung mit Pfeil 4"/>
          <p:cNvCxnSpPr/>
          <p:nvPr/>
        </p:nvCxnSpPr>
        <p:spPr bwMode="auto">
          <a:xfrm flipH="1">
            <a:off x="6372200" y="3933056"/>
            <a:ext cx="1368152" cy="1228044"/>
          </a:xfrm>
          <a:prstGeom prst="straightConnector1">
            <a:avLst/>
          </a:prstGeom>
          <a:ln w="88900" cmpd="sng">
            <a:headEnd type="none" w="med" len="med"/>
            <a:tailEnd type="arrow"/>
          </a:ln>
        </p:spPr>
        <p:style>
          <a:lnRef idx="1">
            <a:schemeClr val="accent5"/>
          </a:lnRef>
          <a:fillRef idx="0">
            <a:schemeClr val="accent5"/>
          </a:fillRef>
          <a:effectRef idx="0">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InES Schnellsuche</a:t>
            </a:r>
            <a:endParaRPr lang="de-DE" dirty="0"/>
          </a:p>
        </p:txBody>
      </p:sp>
      <p:pic>
        <p:nvPicPr>
          <p:cNvPr id="4" name="Inhaltsplatzhalter 3" descr="Datenbanksuche.jpg"/>
          <p:cNvPicPr>
            <a:picLocks noGrp="1" noChangeAspect="1"/>
          </p:cNvPicPr>
          <p:nvPr>
            <p:ph idx="1"/>
          </p:nvPr>
        </p:nvPicPr>
        <p:blipFill>
          <a:blip r:embed="rId2" cstate="screen"/>
          <a:stretch>
            <a:fillRect/>
          </a:stretch>
        </p:blipFill>
        <p:spPr>
          <a:xfrm>
            <a:off x="611560" y="2348880"/>
            <a:ext cx="7739063" cy="2959054"/>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ufzählung Standart">
  <a:themeElements>
    <a:clrScheme name="Landes-Rot">
      <a:dk1>
        <a:srgbClr val="000000"/>
      </a:dk1>
      <a:lt1>
        <a:srgbClr val="FFFFFF"/>
      </a:lt1>
      <a:dk2>
        <a:srgbClr val="871D33"/>
      </a:dk2>
      <a:lt2>
        <a:srgbClr val="2D2015"/>
      </a:lt2>
      <a:accent1>
        <a:srgbClr val="E7D2D6"/>
      </a:accent1>
      <a:accent2>
        <a:srgbClr val="CFA5AD"/>
      </a:accent2>
      <a:accent3>
        <a:srgbClr val="B77785"/>
      </a:accent3>
      <a:accent4>
        <a:srgbClr val="9F4A5C"/>
      </a:accent4>
      <a:accent5>
        <a:srgbClr val="871D33"/>
      </a:accent5>
      <a:accent6>
        <a:srgbClr val="C0C0C0"/>
      </a:accent6>
      <a:hlink>
        <a:srgbClr val="CCB400"/>
      </a:hlink>
      <a:folHlink>
        <a:srgbClr val="8C9EA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fzählung Standart 1">
        <a:dk1>
          <a:srgbClr val="000000"/>
        </a:dk1>
        <a:lt1>
          <a:srgbClr val="FFFFFF"/>
        </a:lt1>
        <a:dk2>
          <a:srgbClr val="871D33"/>
        </a:dk2>
        <a:lt2>
          <a:srgbClr val="2D2015"/>
        </a:lt2>
        <a:accent1>
          <a:srgbClr val="F6D1C6"/>
        </a:accent1>
        <a:accent2>
          <a:srgbClr val="8F5F2F"/>
        </a:accent2>
        <a:accent3>
          <a:srgbClr val="FFFFFF"/>
        </a:accent3>
        <a:accent4>
          <a:srgbClr val="000000"/>
        </a:accent4>
        <a:accent5>
          <a:srgbClr val="FAE5DF"/>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1291</Words>
  <Application>Microsoft Office PowerPoint</Application>
  <PresentationFormat>Bildschirmpräsentation (4:3)</PresentationFormat>
  <Paragraphs>202</Paragraphs>
  <Slides>30</Slides>
  <Notes>22</Notes>
  <HiddenSlides>3</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30</vt:i4>
      </vt:variant>
    </vt:vector>
  </HeadingPairs>
  <TitlesOfParts>
    <vt:vector size="32" baseType="lpstr">
      <vt:lpstr>Aufzählung Standart</vt:lpstr>
      <vt:lpstr>Acrobat Document</vt:lpstr>
      <vt:lpstr>Folie 1</vt:lpstr>
      <vt:lpstr>ÜberBlick</vt:lpstr>
      <vt:lpstr>Kontinuierliche Qualitäts-entwicklung in Schulen</vt:lpstr>
      <vt:lpstr>Ziele</vt:lpstr>
      <vt:lpstr>Das Projekt</vt:lpstr>
      <vt:lpstr>Was sagt die Bildungsforschung?</vt:lpstr>
      <vt:lpstr>http://Ines.bildung-rp.de</vt:lpstr>
      <vt:lpstr>http://Ines.bildung-rp.de</vt:lpstr>
      <vt:lpstr>InES Schnellsuche</vt:lpstr>
      <vt:lpstr>Ergebnis der Schnellsuche</vt:lpstr>
      <vt:lpstr>Bei Klick auf mehr …</vt:lpstr>
      <vt:lpstr>Instrumente im Überblick (RS+, IGS, GY, FÖS 5-10)</vt:lpstr>
      <vt:lpstr>Instrumente im Überblick (BBS)</vt:lpstr>
      <vt:lpstr>Instrumente im Überblick (GS, FÖS 1-4)</vt:lpstr>
      <vt:lpstr>Themen von A - Z</vt:lpstr>
      <vt:lpstr>Beispiele Fragebögen </vt:lpstr>
      <vt:lpstr>Beispiele Fragebögen </vt:lpstr>
      <vt:lpstr>Beispiel Hospitationsbogen</vt:lpstr>
      <vt:lpstr>Beispiel Diskussionsleitfaden</vt:lpstr>
      <vt:lpstr>Beispiel Begleitmaterial</vt:lpstr>
      <vt:lpstr>Eine webbasierte Befragungssoftware</vt:lpstr>
      <vt:lpstr>http://Ines.bildung-rp.de</vt:lpstr>
      <vt:lpstr>Folie 23</vt:lpstr>
      <vt:lpstr>Ergebnis einer Befragung</vt:lpstr>
      <vt:lpstr>Beratung und Fortbildung</vt:lpstr>
      <vt:lpstr>Beratung und Fortbildung</vt:lpstr>
      <vt:lpstr>Folie 27</vt:lpstr>
      <vt:lpstr>http://fortbildung-online.bildung-rp.de </vt:lpstr>
      <vt:lpstr>http://fortbildung-online.bildung-rp.de </vt:lpstr>
      <vt:lpstr>Folie 30</vt:lpstr>
    </vt:vector>
  </TitlesOfParts>
  <Company>Zink &amp; Kraemer</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Interne Evaluation in Schulen</dc:title>
  <dc:creator>Ulrike Neumüller</dc:creator>
  <cp:lastModifiedBy>Ulrike.Neumueller</cp:lastModifiedBy>
  <cp:revision>654</cp:revision>
  <cp:lastPrinted>2009-02-09T14:57:03Z</cp:lastPrinted>
  <dcterms:created xsi:type="dcterms:W3CDTF">2009-02-09T14:56:39Z</dcterms:created>
  <dcterms:modified xsi:type="dcterms:W3CDTF">2014-02-11T13:30:54Z</dcterms:modified>
</cp:coreProperties>
</file>